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7" r:id="rId2"/>
    <p:sldMasterId id="2147483674" r:id="rId3"/>
  </p:sldMasterIdLst>
  <p:notesMasterIdLst>
    <p:notesMasterId r:id="rId9"/>
  </p:notesMasterIdLst>
  <p:sldIdLst>
    <p:sldId id="262" r:id="rId4"/>
    <p:sldId id="263" r:id="rId5"/>
    <p:sldId id="270" r:id="rId6"/>
    <p:sldId id="258" r:id="rId7"/>
    <p:sldId id="27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449005-664E-4443-BFDE-E3337FB3044D}" type="doc">
      <dgm:prSet loTypeId="urn:microsoft.com/office/officeart/2005/8/layout/gear1" loCatId="cycle" qsTypeId="urn:microsoft.com/office/officeart/2005/8/quickstyle/simple1" qsCatId="simple" csTypeId="urn:microsoft.com/office/officeart/2005/8/colors/accent0_2" csCatId="mainScheme" phldr="1"/>
      <dgm:spPr/>
    </dgm:pt>
    <dgm:pt modelId="{2A2D59FA-87B4-49FD-A1FF-FAE71471FD7C}">
      <dgm:prSet phldrT="[Text]"/>
      <dgm:spPr/>
      <dgm:t>
        <a:bodyPr/>
        <a:lstStyle/>
        <a:p>
          <a:r>
            <a:rPr lang="en-GB" dirty="0"/>
            <a:t>Patient Safety Reviews (PSR)/ Patient Safety Incident Investigations</a:t>
          </a:r>
        </a:p>
      </dgm:t>
    </dgm:pt>
    <dgm:pt modelId="{9D6ECC59-648C-4E9B-A96D-BC0A43081D23}" type="parTrans" cxnId="{A026CFB5-6E18-4700-84F3-692FB6A22A75}">
      <dgm:prSet/>
      <dgm:spPr/>
      <dgm:t>
        <a:bodyPr/>
        <a:lstStyle/>
        <a:p>
          <a:endParaRPr lang="en-GB"/>
        </a:p>
      </dgm:t>
    </dgm:pt>
    <dgm:pt modelId="{0EB63CF9-453E-4DC8-A469-0D02D78CF152}" type="sibTrans" cxnId="{A026CFB5-6E18-4700-84F3-692FB6A22A75}">
      <dgm:prSet/>
      <dgm:spPr/>
      <dgm:t>
        <a:bodyPr/>
        <a:lstStyle/>
        <a:p>
          <a:endParaRPr lang="en-GB"/>
        </a:p>
      </dgm:t>
    </dgm:pt>
    <dgm:pt modelId="{4E1EF31D-9120-4C0B-8B2D-8B3BD8354C58}">
      <dgm:prSet phldrT="[Text]"/>
      <dgm:spPr/>
      <dgm:t>
        <a:bodyPr/>
        <a:lstStyle/>
        <a:p>
          <a:r>
            <a:rPr lang="en-GB" dirty="0"/>
            <a:t>Litigation</a:t>
          </a:r>
        </a:p>
      </dgm:t>
    </dgm:pt>
    <dgm:pt modelId="{2CCF9AB8-D0FD-4651-A4CD-A42A650DFE22}" type="parTrans" cxnId="{BF14545D-C117-437B-B71A-CAFE13FB6326}">
      <dgm:prSet/>
      <dgm:spPr/>
      <dgm:t>
        <a:bodyPr/>
        <a:lstStyle/>
        <a:p>
          <a:endParaRPr lang="en-GB"/>
        </a:p>
      </dgm:t>
    </dgm:pt>
    <dgm:pt modelId="{1A2CD8D6-683D-4E30-A34C-F3A9278989EB}" type="sibTrans" cxnId="{BF14545D-C117-437B-B71A-CAFE13FB6326}">
      <dgm:prSet/>
      <dgm:spPr/>
      <dgm:t>
        <a:bodyPr/>
        <a:lstStyle/>
        <a:p>
          <a:endParaRPr lang="en-GB"/>
        </a:p>
      </dgm:t>
    </dgm:pt>
    <dgm:pt modelId="{9B15760E-1A1D-44FE-BC35-683BF39C1FF0}">
      <dgm:prSet phldrT="[Text]"/>
      <dgm:spPr/>
      <dgm:t>
        <a:bodyPr/>
        <a:lstStyle/>
        <a:p>
          <a:r>
            <a:rPr lang="en-GB" dirty="0"/>
            <a:t>Allegations against staff</a:t>
          </a:r>
        </a:p>
      </dgm:t>
    </dgm:pt>
    <dgm:pt modelId="{10361D7A-1862-4C96-866C-21957CBCC9B9}" type="parTrans" cxnId="{F01EDFF1-0353-45FC-B47C-B46665319539}">
      <dgm:prSet/>
      <dgm:spPr/>
      <dgm:t>
        <a:bodyPr/>
        <a:lstStyle/>
        <a:p>
          <a:endParaRPr lang="en-GB"/>
        </a:p>
      </dgm:t>
    </dgm:pt>
    <dgm:pt modelId="{54F65EBF-AE72-4333-ADCA-70FEBD8A911A}" type="sibTrans" cxnId="{F01EDFF1-0353-45FC-B47C-B46665319539}">
      <dgm:prSet/>
      <dgm:spPr/>
      <dgm:t>
        <a:bodyPr/>
        <a:lstStyle/>
        <a:p>
          <a:endParaRPr lang="en-GB"/>
        </a:p>
      </dgm:t>
    </dgm:pt>
    <dgm:pt modelId="{A8E2A9C2-C723-40D7-A954-8ACCA5221156}" type="pres">
      <dgm:prSet presAssocID="{85449005-664E-4443-BFDE-E3337FB3044D}" presName="composite" presStyleCnt="0">
        <dgm:presLayoutVars>
          <dgm:chMax val="3"/>
          <dgm:animLvl val="lvl"/>
          <dgm:resizeHandles val="exact"/>
        </dgm:presLayoutVars>
      </dgm:prSet>
      <dgm:spPr/>
    </dgm:pt>
    <dgm:pt modelId="{3C00024B-E542-4E7C-825A-E93B8A9CA860}" type="pres">
      <dgm:prSet presAssocID="{2A2D59FA-87B4-49FD-A1FF-FAE71471FD7C}" presName="gear1" presStyleLbl="node1" presStyleIdx="0" presStyleCnt="3">
        <dgm:presLayoutVars>
          <dgm:chMax val="1"/>
          <dgm:bulletEnabled val="1"/>
        </dgm:presLayoutVars>
      </dgm:prSet>
      <dgm:spPr/>
    </dgm:pt>
    <dgm:pt modelId="{4AB23CAE-5B0F-4C1F-AF27-51DD8318EE6F}" type="pres">
      <dgm:prSet presAssocID="{2A2D59FA-87B4-49FD-A1FF-FAE71471FD7C}" presName="gear1srcNode" presStyleLbl="node1" presStyleIdx="0" presStyleCnt="3"/>
      <dgm:spPr/>
    </dgm:pt>
    <dgm:pt modelId="{B4248095-A573-4BA2-92B1-37488BA42864}" type="pres">
      <dgm:prSet presAssocID="{2A2D59FA-87B4-49FD-A1FF-FAE71471FD7C}" presName="gear1dstNode" presStyleLbl="node1" presStyleIdx="0" presStyleCnt="3"/>
      <dgm:spPr/>
    </dgm:pt>
    <dgm:pt modelId="{E7739068-345F-4A6E-B274-C7B0AD84BF06}" type="pres">
      <dgm:prSet presAssocID="{4E1EF31D-9120-4C0B-8B2D-8B3BD8354C58}" presName="gear2" presStyleLbl="node1" presStyleIdx="1" presStyleCnt="3">
        <dgm:presLayoutVars>
          <dgm:chMax val="1"/>
          <dgm:bulletEnabled val="1"/>
        </dgm:presLayoutVars>
      </dgm:prSet>
      <dgm:spPr/>
    </dgm:pt>
    <dgm:pt modelId="{AE5B905D-C14B-4444-84CC-44405BF2D3E6}" type="pres">
      <dgm:prSet presAssocID="{4E1EF31D-9120-4C0B-8B2D-8B3BD8354C58}" presName="gear2srcNode" presStyleLbl="node1" presStyleIdx="1" presStyleCnt="3"/>
      <dgm:spPr/>
    </dgm:pt>
    <dgm:pt modelId="{15E9677A-91B8-447B-97EC-9D8436BA57EE}" type="pres">
      <dgm:prSet presAssocID="{4E1EF31D-9120-4C0B-8B2D-8B3BD8354C58}" presName="gear2dstNode" presStyleLbl="node1" presStyleIdx="1" presStyleCnt="3"/>
      <dgm:spPr/>
    </dgm:pt>
    <dgm:pt modelId="{45E40346-7DE8-4B6C-96F8-19D1B9E8E61A}" type="pres">
      <dgm:prSet presAssocID="{9B15760E-1A1D-44FE-BC35-683BF39C1FF0}" presName="gear3" presStyleLbl="node1" presStyleIdx="2" presStyleCnt="3"/>
      <dgm:spPr/>
    </dgm:pt>
    <dgm:pt modelId="{D11572B2-E542-4166-AA19-726CAC8269A3}" type="pres">
      <dgm:prSet presAssocID="{9B15760E-1A1D-44FE-BC35-683BF39C1FF0}" presName="gear3tx" presStyleLbl="node1" presStyleIdx="2" presStyleCnt="3">
        <dgm:presLayoutVars>
          <dgm:chMax val="1"/>
          <dgm:bulletEnabled val="1"/>
        </dgm:presLayoutVars>
      </dgm:prSet>
      <dgm:spPr/>
    </dgm:pt>
    <dgm:pt modelId="{D9EB380E-EFA0-4F84-B62A-A7FDA3AB4470}" type="pres">
      <dgm:prSet presAssocID="{9B15760E-1A1D-44FE-BC35-683BF39C1FF0}" presName="gear3srcNode" presStyleLbl="node1" presStyleIdx="2" presStyleCnt="3"/>
      <dgm:spPr/>
    </dgm:pt>
    <dgm:pt modelId="{9B19B3E3-E573-4022-869E-2FF0E6D88C59}" type="pres">
      <dgm:prSet presAssocID="{9B15760E-1A1D-44FE-BC35-683BF39C1FF0}" presName="gear3dstNode" presStyleLbl="node1" presStyleIdx="2" presStyleCnt="3"/>
      <dgm:spPr/>
    </dgm:pt>
    <dgm:pt modelId="{3FAFA363-595E-46F5-8457-6C469330F60F}" type="pres">
      <dgm:prSet presAssocID="{0EB63CF9-453E-4DC8-A469-0D02D78CF152}" presName="connector1" presStyleLbl="sibTrans2D1" presStyleIdx="0" presStyleCnt="3"/>
      <dgm:spPr/>
    </dgm:pt>
    <dgm:pt modelId="{9D7A4D8E-DDBC-4841-A66B-79E5F632F61F}" type="pres">
      <dgm:prSet presAssocID="{1A2CD8D6-683D-4E30-A34C-F3A9278989EB}" presName="connector2" presStyleLbl="sibTrans2D1" presStyleIdx="1" presStyleCnt="3"/>
      <dgm:spPr/>
    </dgm:pt>
    <dgm:pt modelId="{0E164DCF-E506-4371-BD17-EB7235C644B3}" type="pres">
      <dgm:prSet presAssocID="{54F65EBF-AE72-4333-ADCA-70FEBD8A911A}" presName="connector3" presStyleLbl="sibTrans2D1" presStyleIdx="2" presStyleCnt="3"/>
      <dgm:spPr/>
    </dgm:pt>
  </dgm:ptLst>
  <dgm:cxnLst>
    <dgm:cxn modelId="{76BD690B-6EBF-40BE-BB92-BDDE76D243BA}" type="presOf" srcId="{85449005-664E-4443-BFDE-E3337FB3044D}" destId="{A8E2A9C2-C723-40D7-A954-8ACCA5221156}" srcOrd="0" destOrd="0" presId="urn:microsoft.com/office/officeart/2005/8/layout/gear1"/>
    <dgm:cxn modelId="{460CEC0E-FAA6-4F34-8B2F-5A1F793D14B5}" type="presOf" srcId="{9B15760E-1A1D-44FE-BC35-683BF39C1FF0}" destId="{9B19B3E3-E573-4022-869E-2FF0E6D88C59}" srcOrd="3" destOrd="0" presId="urn:microsoft.com/office/officeart/2005/8/layout/gear1"/>
    <dgm:cxn modelId="{27748D20-CA49-4564-B0C6-B222BEF0E982}" type="presOf" srcId="{9B15760E-1A1D-44FE-BC35-683BF39C1FF0}" destId="{45E40346-7DE8-4B6C-96F8-19D1B9E8E61A}" srcOrd="0" destOrd="0" presId="urn:microsoft.com/office/officeart/2005/8/layout/gear1"/>
    <dgm:cxn modelId="{2526E12E-8D7C-45F5-B5FE-5FCFF00FF958}" type="presOf" srcId="{4E1EF31D-9120-4C0B-8B2D-8B3BD8354C58}" destId="{AE5B905D-C14B-4444-84CC-44405BF2D3E6}" srcOrd="1" destOrd="0" presId="urn:microsoft.com/office/officeart/2005/8/layout/gear1"/>
    <dgm:cxn modelId="{2D58BA38-CE27-4C35-A449-DA808F62089D}" type="presOf" srcId="{9B15760E-1A1D-44FE-BC35-683BF39C1FF0}" destId="{D9EB380E-EFA0-4F84-B62A-A7FDA3AB4470}" srcOrd="2" destOrd="0" presId="urn:microsoft.com/office/officeart/2005/8/layout/gear1"/>
    <dgm:cxn modelId="{531F023F-DC7E-44C1-AED4-14823FBA73E1}" type="presOf" srcId="{2A2D59FA-87B4-49FD-A1FF-FAE71471FD7C}" destId="{4AB23CAE-5B0F-4C1F-AF27-51DD8318EE6F}" srcOrd="1" destOrd="0" presId="urn:microsoft.com/office/officeart/2005/8/layout/gear1"/>
    <dgm:cxn modelId="{BF14545D-C117-437B-B71A-CAFE13FB6326}" srcId="{85449005-664E-4443-BFDE-E3337FB3044D}" destId="{4E1EF31D-9120-4C0B-8B2D-8B3BD8354C58}" srcOrd="1" destOrd="0" parTransId="{2CCF9AB8-D0FD-4651-A4CD-A42A650DFE22}" sibTransId="{1A2CD8D6-683D-4E30-A34C-F3A9278989EB}"/>
    <dgm:cxn modelId="{9F2A8343-523D-4883-8E31-D030041D6894}" type="presOf" srcId="{2A2D59FA-87B4-49FD-A1FF-FAE71471FD7C}" destId="{B4248095-A573-4BA2-92B1-37488BA42864}" srcOrd="2" destOrd="0" presId="urn:microsoft.com/office/officeart/2005/8/layout/gear1"/>
    <dgm:cxn modelId="{FB78B663-B193-40C7-8B2F-333E230E5316}" type="presOf" srcId="{4E1EF31D-9120-4C0B-8B2D-8B3BD8354C58}" destId="{E7739068-345F-4A6E-B274-C7B0AD84BF06}" srcOrd="0" destOrd="0" presId="urn:microsoft.com/office/officeart/2005/8/layout/gear1"/>
    <dgm:cxn modelId="{113D254D-B669-4EAF-95E5-1A71C38FCD31}" type="presOf" srcId="{9B15760E-1A1D-44FE-BC35-683BF39C1FF0}" destId="{D11572B2-E542-4166-AA19-726CAC8269A3}" srcOrd="1" destOrd="0" presId="urn:microsoft.com/office/officeart/2005/8/layout/gear1"/>
    <dgm:cxn modelId="{F2D00D76-00C0-44A3-BB59-7206E8245BB8}" type="presOf" srcId="{54F65EBF-AE72-4333-ADCA-70FEBD8A911A}" destId="{0E164DCF-E506-4371-BD17-EB7235C644B3}" srcOrd="0" destOrd="0" presId="urn:microsoft.com/office/officeart/2005/8/layout/gear1"/>
    <dgm:cxn modelId="{C392977C-0200-457E-8B95-E2178D51A7B2}" type="presOf" srcId="{1A2CD8D6-683D-4E30-A34C-F3A9278989EB}" destId="{9D7A4D8E-DDBC-4841-A66B-79E5F632F61F}" srcOrd="0" destOrd="0" presId="urn:microsoft.com/office/officeart/2005/8/layout/gear1"/>
    <dgm:cxn modelId="{A026CFB5-6E18-4700-84F3-692FB6A22A75}" srcId="{85449005-664E-4443-BFDE-E3337FB3044D}" destId="{2A2D59FA-87B4-49FD-A1FF-FAE71471FD7C}" srcOrd="0" destOrd="0" parTransId="{9D6ECC59-648C-4E9B-A96D-BC0A43081D23}" sibTransId="{0EB63CF9-453E-4DC8-A469-0D02D78CF152}"/>
    <dgm:cxn modelId="{C23759C2-C504-4864-8ED1-BF2E8AB3CFF8}" type="presOf" srcId="{4E1EF31D-9120-4C0B-8B2D-8B3BD8354C58}" destId="{15E9677A-91B8-447B-97EC-9D8436BA57EE}" srcOrd="2" destOrd="0" presId="urn:microsoft.com/office/officeart/2005/8/layout/gear1"/>
    <dgm:cxn modelId="{719681EA-B07A-48D6-9D3D-ED1E76E84A22}" type="presOf" srcId="{2A2D59FA-87B4-49FD-A1FF-FAE71471FD7C}" destId="{3C00024B-E542-4E7C-825A-E93B8A9CA860}" srcOrd="0" destOrd="0" presId="urn:microsoft.com/office/officeart/2005/8/layout/gear1"/>
    <dgm:cxn modelId="{F01EDFF1-0353-45FC-B47C-B46665319539}" srcId="{85449005-664E-4443-BFDE-E3337FB3044D}" destId="{9B15760E-1A1D-44FE-BC35-683BF39C1FF0}" srcOrd="2" destOrd="0" parTransId="{10361D7A-1862-4C96-866C-21957CBCC9B9}" sibTransId="{54F65EBF-AE72-4333-ADCA-70FEBD8A911A}"/>
    <dgm:cxn modelId="{DE2654F2-D191-4B3E-993E-DA9547A9023C}" type="presOf" srcId="{0EB63CF9-453E-4DC8-A469-0D02D78CF152}" destId="{3FAFA363-595E-46F5-8457-6C469330F60F}" srcOrd="0" destOrd="0" presId="urn:microsoft.com/office/officeart/2005/8/layout/gear1"/>
    <dgm:cxn modelId="{E07F70C6-96D1-45D3-B9FC-B88DA9A34D93}" type="presParOf" srcId="{A8E2A9C2-C723-40D7-A954-8ACCA5221156}" destId="{3C00024B-E542-4E7C-825A-E93B8A9CA860}" srcOrd="0" destOrd="0" presId="urn:microsoft.com/office/officeart/2005/8/layout/gear1"/>
    <dgm:cxn modelId="{9C941F34-3972-415B-82B9-BD68CC4C4EB4}" type="presParOf" srcId="{A8E2A9C2-C723-40D7-A954-8ACCA5221156}" destId="{4AB23CAE-5B0F-4C1F-AF27-51DD8318EE6F}" srcOrd="1" destOrd="0" presId="urn:microsoft.com/office/officeart/2005/8/layout/gear1"/>
    <dgm:cxn modelId="{65BD1FD6-1A8C-46C0-AF9A-6738BA2F2896}" type="presParOf" srcId="{A8E2A9C2-C723-40D7-A954-8ACCA5221156}" destId="{B4248095-A573-4BA2-92B1-37488BA42864}" srcOrd="2" destOrd="0" presId="urn:microsoft.com/office/officeart/2005/8/layout/gear1"/>
    <dgm:cxn modelId="{1ADDC6BA-4209-4119-A0F3-449CC074FB2A}" type="presParOf" srcId="{A8E2A9C2-C723-40D7-A954-8ACCA5221156}" destId="{E7739068-345F-4A6E-B274-C7B0AD84BF06}" srcOrd="3" destOrd="0" presId="urn:microsoft.com/office/officeart/2005/8/layout/gear1"/>
    <dgm:cxn modelId="{0C5B4FAD-A0D2-4F9C-833C-17B08E6A3361}" type="presParOf" srcId="{A8E2A9C2-C723-40D7-A954-8ACCA5221156}" destId="{AE5B905D-C14B-4444-84CC-44405BF2D3E6}" srcOrd="4" destOrd="0" presId="urn:microsoft.com/office/officeart/2005/8/layout/gear1"/>
    <dgm:cxn modelId="{B794CAB8-F841-4A7B-BC08-1B5EFE3D974A}" type="presParOf" srcId="{A8E2A9C2-C723-40D7-A954-8ACCA5221156}" destId="{15E9677A-91B8-447B-97EC-9D8436BA57EE}" srcOrd="5" destOrd="0" presId="urn:microsoft.com/office/officeart/2005/8/layout/gear1"/>
    <dgm:cxn modelId="{EC7D272F-09AA-4DF9-8493-42C87DC142FF}" type="presParOf" srcId="{A8E2A9C2-C723-40D7-A954-8ACCA5221156}" destId="{45E40346-7DE8-4B6C-96F8-19D1B9E8E61A}" srcOrd="6" destOrd="0" presId="urn:microsoft.com/office/officeart/2005/8/layout/gear1"/>
    <dgm:cxn modelId="{1B48EE94-31E1-4A0C-B19E-49F0057AC764}" type="presParOf" srcId="{A8E2A9C2-C723-40D7-A954-8ACCA5221156}" destId="{D11572B2-E542-4166-AA19-726CAC8269A3}" srcOrd="7" destOrd="0" presId="urn:microsoft.com/office/officeart/2005/8/layout/gear1"/>
    <dgm:cxn modelId="{2638C5E6-D1E0-488D-8D2C-3B46651AE0DA}" type="presParOf" srcId="{A8E2A9C2-C723-40D7-A954-8ACCA5221156}" destId="{D9EB380E-EFA0-4F84-B62A-A7FDA3AB4470}" srcOrd="8" destOrd="0" presId="urn:microsoft.com/office/officeart/2005/8/layout/gear1"/>
    <dgm:cxn modelId="{12910624-960A-4BE7-92D3-23DA3EC36B43}" type="presParOf" srcId="{A8E2A9C2-C723-40D7-A954-8ACCA5221156}" destId="{9B19B3E3-E573-4022-869E-2FF0E6D88C59}" srcOrd="9" destOrd="0" presId="urn:microsoft.com/office/officeart/2005/8/layout/gear1"/>
    <dgm:cxn modelId="{E63A2284-6817-43B2-AC80-E762516FC1EF}" type="presParOf" srcId="{A8E2A9C2-C723-40D7-A954-8ACCA5221156}" destId="{3FAFA363-595E-46F5-8457-6C469330F60F}" srcOrd="10" destOrd="0" presId="urn:microsoft.com/office/officeart/2005/8/layout/gear1"/>
    <dgm:cxn modelId="{81E69D58-0676-4336-BF38-DA880CEEA819}" type="presParOf" srcId="{A8E2A9C2-C723-40D7-A954-8ACCA5221156}" destId="{9D7A4D8E-DDBC-4841-A66B-79E5F632F61F}" srcOrd="11" destOrd="0" presId="urn:microsoft.com/office/officeart/2005/8/layout/gear1"/>
    <dgm:cxn modelId="{1D1DF32A-88A9-4DF1-8571-51EF63ABE01F}" type="presParOf" srcId="{A8E2A9C2-C723-40D7-A954-8ACCA5221156}" destId="{0E164DCF-E506-4371-BD17-EB7235C644B3}" srcOrd="12"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6A18FC2-D7C9-4C42-9C09-F0DD34FC2F79}" type="doc">
      <dgm:prSet loTypeId="urn:microsoft.com/office/officeart/2005/8/layout/process1" loCatId="process" qsTypeId="urn:microsoft.com/office/officeart/2005/8/quickstyle/simple1" qsCatId="simple" csTypeId="urn:microsoft.com/office/officeart/2005/8/colors/accent1_2" csCatId="accent1" phldr="1"/>
      <dgm:spPr/>
    </dgm:pt>
    <dgm:pt modelId="{C341EFB1-E606-4E74-AEC8-13854E4D2053}">
      <dgm:prSet phldrT="[Text]"/>
      <dgm:spPr>
        <a:solidFill>
          <a:schemeClr val="accent4"/>
        </a:solidFill>
      </dgm:spPr>
      <dgm:t>
        <a:bodyPr/>
        <a:lstStyle/>
        <a:p>
          <a:pPr>
            <a:buClrTx/>
            <a:buSzTx/>
            <a:buFontTx/>
            <a:buNone/>
          </a:pPr>
          <a:r>
            <a:rPr kumimoji="0" lang="en-US" altLang="en-US" b="0" i="0" u="none" strike="noStrike" cap="none" normalizeH="0" baseline="0" dirty="0">
              <a:ln>
                <a:noFill/>
              </a:ln>
              <a:solidFill>
                <a:srgbClr val="FFFFFF"/>
              </a:solidFill>
              <a:effectLst/>
              <a:latin typeface="Arial" panose="020B0604020202020204" pitchFamily="34" charset="0"/>
              <a:ea typeface="Calibri" panose="020F0502020204030204" pitchFamily="34" charset="0"/>
              <a:cs typeface="Arial" panose="020B0604020202020204" pitchFamily="34" charset="0"/>
            </a:rPr>
            <a:t>Acknowledge within 3 working days and process under usual complaints procedure </a:t>
          </a:r>
          <a:endParaRPr lang="en-GB" dirty="0">
            <a:latin typeface="Arial" panose="020B0604020202020204" pitchFamily="34" charset="0"/>
            <a:cs typeface="Arial" panose="020B0604020202020204" pitchFamily="34" charset="0"/>
          </a:endParaRPr>
        </a:p>
      </dgm:t>
    </dgm:pt>
    <dgm:pt modelId="{F26D26BB-F67B-4B33-8D84-83DA822BABC0}" type="parTrans" cxnId="{1F75021F-D6DF-493C-A57A-DCD5D75D0FEF}">
      <dgm:prSet/>
      <dgm:spPr/>
      <dgm:t>
        <a:bodyPr/>
        <a:lstStyle/>
        <a:p>
          <a:endParaRPr lang="en-GB"/>
        </a:p>
      </dgm:t>
    </dgm:pt>
    <dgm:pt modelId="{CD682B94-03A8-4F73-9852-5EFEE58D01B6}" type="sibTrans" cxnId="{1F75021F-D6DF-493C-A57A-DCD5D75D0FEF}">
      <dgm:prSet/>
      <dgm:spPr/>
      <dgm:t>
        <a:bodyPr/>
        <a:lstStyle/>
        <a:p>
          <a:endParaRPr lang="en-GB"/>
        </a:p>
      </dgm:t>
    </dgm:pt>
    <dgm:pt modelId="{527B6D2A-0F58-4064-8D79-F628B1CF5775}" type="pres">
      <dgm:prSet presAssocID="{06A18FC2-D7C9-4C42-9C09-F0DD34FC2F79}" presName="Name0" presStyleCnt="0">
        <dgm:presLayoutVars>
          <dgm:dir/>
          <dgm:resizeHandles val="exact"/>
        </dgm:presLayoutVars>
      </dgm:prSet>
      <dgm:spPr/>
    </dgm:pt>
    <dgm:pt modelId="{AA24DB6A-758E-423E-A1AC-400E2847542F}" type="pres">
      <dgm:prSet presAssocID="{C341EFB1-E606-4E74-AEC8-13854E4D2053}" presName="node" presStyleLbl="node1" presStyleIdx="0" presStyleCnt="1" custScaleY="136049">
        <dgm:presLayoutVars>
          <dgm:bulletEnabled val="1"/>
        </dgm:presLayoutVars>
      </dgm:prSet>
      <dgm:spPr/>
    </dgm:pt>
  </dgm:ptLst>
  <dgm:cxnLst>
    <dgm:cxn modelId="{1F75021F-D6DF-493C-A57A-DCD5D75D0FEF}" srcId="{06A18FC2-D7C9-4C42-9C09-F0DD34FC2F79}" destId="{C341EFB1-E606-4E74-AEC8-13854E4D2053}" srcOrd="0" destOrd="0" parTransId="{F26D26BB-F67B-4B33-8D84-83DA822BABC0}" sibTransId="{CD682B94-03A8-4F73-9852-5EFEE58D01B6}"/>
    <dgm:cxn modelId="{93F6A990-FE60-406E-8260-CD32C9A42BDA}" type="presOf" srcId="{C341EFB1-E606-4E74-AEC8-13854E4D2053}" destId="{AA24DB6A-758E-423E-A1AC-400E2847542F}" srcOrd="0" destOrd="0" presId="urn:microsoft.com/office/officeart/2005/8/layout/process1"/>
    <dgm:cxn modelId="{3737F9C3-3C7F-43D3-8F9E-482E9BF9E3A8}" type="presOf" srcId="{06A18FC2-D7C9-4C42-9C09-F0DD34FC2F79}" destId="{527B6D2A-0F58-4064-8D79-F628B1CF5775}" srcOrd="0" destOrd="0" presId="urn:microsoft.com/office/officeart/2005/8/layout/process1"/>
    <dgm:cxn modelId="{1656FCE9-FF1E-4802-8C39-B164E6A935DF}" type="presParOf" srcId="{527B6D2A-0F58-4064-8D79-F628B1CF5775}" destId="{AA24DB6A-758E-423E-A1AC-400E2847542F}" srcOrd="0" destOrd="0" presId="urn:microsoft.com/office/officeart/2005/8/layout/process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6A18FC2-D7C9-4C42-9C09-F0DD34FC2F79}" type="doc">
      <dgm:prSet loTypeId="urn:microsoft.com/office/officeart/2005/8/layout/process1" loCatId="process" qsTypeId="urn:microsoft.com/office/officeart/2005/8/quickstyle/simple1" qsCatId="simple" csTypeId="urn:microsoft.com/office/officeart/2005/8/colors/accent1_2" csCatId="accent1" phldr="1"/>
      <dgm:spPr/>
    </dgm:pt>
    <dgm:pt modelId="{C341EFB1-E606-4E74-AEC8-13854E4D2053}">
      <dgm:prSet phldrT="[Text]"/>
      <dgm:spPr>
        <a:solidFill>
          <a:schemeClr val="bg1">
            <a:lumMod val="50000"/>
          </a:schemeClr>
        </a:solidFill>
      </dgm:spPr>
      <dgm:t>
        <a:bodyPr/>
        <a:lstStyle/>
        <a:p>
          <a:pPr>
            <a:buClrTx/>
            <a:buSzTx/>
            <a:buFontTx/>
            <a:buNone/>
          </a:pPr>
          <a:r>
            <a:rPr kumimoji="0" lang="en-US" altLang="en-US" b="0" i="0" u="none" strike="noStrike" cap="none" normalizeH="0" baseline="0" dirty="0">
              <a:ln>
                <a:noFill/>
              </a:ln>
              <a:solidFill>
                <a:srgbClr val="FFFFFF"/>
              </a:solidFill>
              <a:effectLst/>
              <a:latin typeface="Arial" panose="020B0604020202020204" pitchFamily="34" charset="0"/>
              <a:ea typeface="Calibri" panose="020F0502020204030204" pitchFamily="34" charset="0"/>
              <a:cs typeface="Arial" panose="020B0604020202020204" pitchFamily="34" charset="0"/>
            </a:rPr>
            <a:t>Lead organisation will take responsibility for updating complainant on progress of their complaint</a:t>
          </a:r>
          <a:endParaRPr lang="en-GB" dirty="0">
            <a:latin typeface="Arial" panose="020B0604020202020204" pitchFamily="34" charset="0"/>
            <a:cs typeface="Arial" panose="020B0604020202020204" pitchFamily="34" charset="0"/>
          </a:endParaRPr>
        </a:p>
      </dgm:t>
    </dgm:pt>
    <dgm:pt modelId="{F26D26BB-F67B-4B33-8D84-83DA822BABC0}" type="parTrans" cxnId="{1F75021F-D6DF-493C-A57A-DCD5D75D0FEF}">
      <dgm:prSet/>
      <dgm:spPr/>
      <dgm:t>
        <a:bodyPr/>
        <a:lstStyle/>
        <a:p>
          <a:endParaRPr lang="en-GB"/>
        </a:p>
      </dgm:t>
    </dgm:pt>
    <dgm:pt modelId="{CD682B94-03A8-4F73-9852-5EFEE58D01B6}" type="sibTrans" cxnId="{1F75021F-D6DF-493C-A57A-DCD5D75D0FEF}">
      <dgm:prSet/>
      <dgm:spPr/>
      <dgm:t>
        <a:bodyPr/>
        <a:lstStyle/>
        <a:p>
          <a:endParaRPr lang="en-GB"/>
        </a:p>
      </dgm:t>
    </dgm:pt>
    <dgm:pt modelId="{527B6D2A-0F58-4064-8D79-F628B1CF5775}" type="pres">
      <dgm:prSet presAssocID="{06A18FC2-D7C9-4C42-9C09-F0DD34FC2F79}" presName="Name0" presStyleCnt="0">
        <dgm:presLayoutVars>
          <dgm:dir/>
          <dgm:resizeHandles val="exact"/>
        </dgm:presLayoutVars>
      </dgm:prSet>
      <dgm:spPr/>
    </dgm:pt>
    <dgm:pt modelId="{AA24DB6A-758E-423E-A1AC-400E2847542F}" type="pres">
      <dgm:prSet presAssocID="{C341EFB1-E606-4E74-AEC8-13854E4D2053}" presName="node" presStyleLbl="node1" presStyleIdx="0" presStyleCnt="1" custScaleY="136049">
        <dgm:presLayoutVars>
          <dgm:bulletEnabled val="1"/>
        </dgm:presLayoutVars>
      </dgm:prSet>
      <dgm:spPr/>
    </dgm:pt>
  </dgm:ptLst>
  <dgm:cxnLst>
    <dgm:cxn modelId="{1F75021F-D6DF-493C-A57A-DCD5D75D0FEF}" srcId="{06A18FC2-D7C9-4C42-9C09-F0DD34FC2F79}" destId="{C341EFB1-E606-4E74-AEC8-13854E4D2053}" srcOrd="0" destOrd="0" parTransId="{F26D26BB-F67B-4B33-8D84-83DA822BABC0}" sibTransId="{CD682B94-03A8-4F73-9852-5EFEE58D01B6}"/>
    <dgm:cxn modelId="{93F6A990-FE60-406E-8260-CD32C9A42BDA}" type="presOf" srcId="{C341EFB1-E606-4E74-AEC8-13854E4D2053}" destId="{AA24DB6A-758E-423E-A1AC-400E2847542F}" srcOrd="0" destOrd="0" presId="urn:microsoft.com/office/officeart/2005/8/layout/process1"/>
    <dgm:cxn modelId="{3737F9C3-3C7F-43D3-8F9E-482E9BF9E3A8}" type="presOf" srcId="{06A18FC2-D7C9-4C42-9C09-F0DD34FC2F79}" destId="{527B6D2A-0F58-4064-8D79-F628B1CF5775}" srcOrd="0" destOrd="0" presId="urn:microsoft.com/office/officeart/2005/8/layout/process1"/>
    <dgm:cxn modelId="{1656FCE9-FF1E-4802-8C39-B164E6A935DF}" type="presParOf" srcId="{527B6D2A-0F58-4064-8D79-F628B1CF5775}" destId="{AA24DB6A-758E-423E-A1AC-400E2847542F}" srcOrd="0" destOrd="0" presId="urn:microsoft.com/office/officeart/2005/8/layout/process1"/>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00024B-E542-4E7C-825A-E93B8A9CA860}">
      <dsp:nvSpPr>
        <dsp:cNvPr id="0" name=""/>
        <dsp:cNvSpPr/>
      </dsp:nvSpPr>
      <dsp:spPr>
        <a:xfrm>
          <a:off x="3793066" y="2438400"/>
          <a:ext cx="2980266" cy="2980266"/>
        </a:xfrm>
        <a:prstGeom prst="gear9">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GB" sz="1800" kern="1200" dirty="0"/>
            <a:t>Patient Safety Reviews (PSR)/ Patient Safety Incident Investigations</a:t>
          </a:r>
        </a:p>
      </dsp:txBody>
      <dsp:txXfrm>
        <a:off x="4392232" y="3136513"/>
        <a:ext cx="1781934" cy="1531918"/>
      </dsp:txXfrm>
    </dsp:sp>
    <dsp:sp modelId="{E7739068-345F-4A6E-B274-C7B0AD84BF06}">
      <dsp:nvSpPr>
        <dsp:cNvPr id="0" name=""/>
        <dsp:cNvSpPr/>
      </dsp:nvSpPr>
      <dsp:spPr>
        <a:xfrm>
          <a:off x="2059093" y="1733973"/>
          <a:ext cx="2167466" cy="2167466"/>
        </a:xfrm>
        <a:prstGeom prst="gear6">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GB" sz="1800" kern="1200" dirty="0"/>
            <a:t>Litigation</a:t>
          </a:r>
        </a:p>
      </dsp:txBody>
      <dsp:txXfrm>
        <a:off x="2604759" y="2282937"/>
        <a:ext cx="1076134" cy="1069538"/>
      </dsp:txXfrm>
    </dsp:sp>
    <dsp:sp modelId="{45E40346-7DE8-4B6C-96F8-19D1B9E8E61A}">
      <dsp:nvSpPr>
        <dsp:cNvPr id="0" name=""/>
        <dsp:cNvSpPr/>
      </dsp:nvSpPr>
      <dsp:spPr>
        <a:xfrm rot="20700000">
          <a:off x="3273095" y="238642"/>
          <a:ext cx="2123675" cy="2123675"/>
        </a:xfrm>
        <a:prstGeom prst="gear6">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GB" sz="1800" kern="1200" dirty="0"/>
            <a:t>Allegations against staff</a:t>
          </a:r>
        </a:p>
      </dsp:txBody>
      <dsp:txXfrm rot="-20700000">
        <a:off x="3738879" y="704426"/>
        <a:ext cx="1192106" cy="1192106"/>
      </dsp:txXfrm>
    </dsp:sp>
    <dsp:sp modelId="{3FAFA363-595E-46F5-8457-6C469330F60F}">
      <dsp:nvSpPr>
        <dsp:cNvPr id="0" name=""/>
        <dsp:cNvSpPr/>
      </dsp:nvSpPr>
      <dsp:spPr>
        <a:xfrm>
          <a:off x="3577577" y="1980864"/>
          <a:ext cx="3814741" cy="3814741"/>
        </a:xfrm>
        <a:prstGeom prst="circularArrow">
          <a:avLst>
            <a:gd name="adj1" fmla="val 4688"/>
            <a:gd name="adj2" fmla="val 299029"/>
            <a:gd name="adj3" fmla="val 2539295"/>
            <a:gd name="adj4" fmla="val 15812321"/>
            <a:gd name="adj5" fmla="val 5469"/>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D7A4D8E-DDBC-4841-A66B-79E5F632F61F}">
      <dsp:nvSpPr>
        <dsp:cNvPr id="0" name=""/>
        <dsp:cNvSpPr/>
      </dsp:nvSpPr>
      <dsp:spPr>
        <a:xfrm>
          <a:off x="1675238" y="1249140"/>
          <a:ext cx="2771648" cy="2771648"/>
        </a:xfrm>
        <a:prstGeom prst="leftCircularArrow">
          <a:avLst>
            <a:gd name="adj1" fmla="val 6452"/>
            <a:gd name="adj2" fmla="val 429999"/>
            <a:gd name="adj3" fmla="val 10489124"/>
            <a:gd name="adj4" fmla="val 14837806"/>
            <a:gd name="adj5" fmla="val 7527"/>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E164DCF-E506-4371-BD17-EB7235C644B3}">
      <dsp:nvSpPr>
        <dsp:cNvPr id="0" name=""/>
        <dsp:cNvSpPr/>
      </dsp:nvSpPr>
      <dsp:spPr>
        <a:xfrm>
          <a:off x="2781867" y="-231776"/>
          <a:ext cx="2988394" cy="2988394"/>
        </a:xfrm>
        <a:prstGeom prst="circularArrow">
          <a:avLst>
            <a:gd name="adj1" fmla="val 5984"/>
            <a:gd name="adj2" fmla="val 394124"/>
            <a:gd name="adj3" fmla="val 13313824"/>
            <a:gd name="adj4" fmla="val 10508221"/>
            <a:gd name="adj5" fmla="val 6981"/>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24DB6A-758E-423E-A1AC-400E2847542F}">
      <dsp:nvSpPr>
        <dsp:cNvPr id="0" name=""/>
        <dsp:cNvSpPr/>
      </dsp:nvSpPr>
      <dsp:spPr>
        <a:xfrm>
          <a:off x="473" y="76215"/>
          <a:ext cx="968914" cy="1458257"/>
        </a:xfrm>
        <a:prstGeom prst="roundRect">
          <a:avLst>
            <a:gd name="adj" fmla="val 10000"/>
          </a:avLst>
        </a:prstGeom>
        <a:solidFill>
          <a:schemeClr val="accent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ClrTx/>
            <a:buSzTx/>
            <a:buFontTx/>
            <a:buNone/>
          </a:pPr>
          <a:r>
            <a:rPr kumimoji="0" lang="en-US" altLang="en-US" sz="1000" b="0" i="0" u="none" strike="noStrike" kern="1200" cap="none" normalizeH="0" baseline="0" dirty="0">
              <a:ln>
                <a:noFill/>
              </a:ln>
              <a:solidFill>
                <a:srgbClr val="FFFFFF"/>
              </a:solidFill>
              <a:effectLst/>
              <a:latin typeface="Arial" panose="020B0604020202020204" pitchFamily="34" charset="0"/>
              <a:ea typeface="Calibri" panose="020F0502020204030204" pitchFamily="34" charset="0"/>
              <a:cs typeface="Arial" panose="020B0604020202020204" pitchFamily="34" charset="0"/>
            </a:rPr>
            <a:t>Acknowledge within 3 working days and process under usual complaints procedure </a:t>
          </a:r>
          <a:endParaRPr lang="en-GB" sz="1000" kern="1200" dirty="0">
            <a:latin typeface="Arial" panose="020B0604020202020204" pitchFamily="34" charset="0"/>
            <a:cs typeface="Arial" panose="020B0604020202020204" pitchFamily="34" charset="0"/>
          </a:endParaRPr>
        </a:p>
      </dsp:txBody>
      <dsp:txXfrm>
        <a:off x="28852" y="104594"/>
        <a:ext cx="912156" cy="140149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24DB6A-758E-423E-A1AC-400E2847542F}">
      <dsp:nvSpPr>
        <dsp:cNvPr id="0" name=""/>
        <dsp:cNvSpPr/>
      </dsp:nvSpPr>
      <dsp:spPr>
        <a:xfrm>
          <a:off x="473" y="0"/>
          <a:ext cx="968914" cy="1610687"/>
        </a:xfrm>
        <a:prstGeom prst="roundRect">
          <a:avLst>
            <a:gd name="adj" fmla="val 10000"/>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ClrTx/>
            <a:buSzTx/>
            <a:buFontTx/>
            <a:buNone/>
          </a:pPr>
          <a:r>
            <a:rPr kumimoji="0" lang="en-US" altLang="en-US" sz="1100" b="0" i="0" u="none" strike="noStrike" kern="1200" cap="none" normalizeH="0" baseline="0" dirty="0">
              <a:ln>
                <a:noFill/>
              </a:ln>
              <a:solidFill>
                <a:srgbClr val="FFFFFF"/>
              </a:solidFill>
              <a:effectLst/>
              <a:latin typeface="Arial" panose="020B0604020202020204" pitchFamily="34" charset="0"/>
              <a:ea typeface="Calibri" panose="020F0502020204030204" pitchFamily="34" charset="0"/>
              <a:cs typeface="Arial" panose="020B0604020202020204" pitchFamily="34" charset="0"/>
            </a:rPr>
            <a:t>Lead organisation will take responsibility for updating complainant on progress of their complaint</a:t>
          </a:r>
          <a:endParaRPr lang="en-GB" sz="1100" kern="1200" dirty="0">
            <a:latin typeface="Arial" panose="020B0604020202020204" pitchFamily="34" charset="0"/>
            <a:cs typeface="Arial" panose="020B0604020202020204" pitchFamily="34" charset="0"/>
          </a:endParaRPr>
        </a:p>
      </dsp:txBody>
      <dsp:txXfrm>
        <a:off x="28852" y="28379"/>
        <a:ext cx="912156" cy="1553929"/>
      </dsp:txXfrm>
    </dsp:sp>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C3BB80-14B1-4747-9AA5-5E43D7C0229E}" type="datetimeFigureOut">
              <a:rPr lang="en-GB" smtClean="0"/>
              <a:t>06/02/2024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317EA6-4853-4910-BB9C-1EE57E6B2CF8}" type="slidenum">
              <a:rPr lang="en-GB" smtClean="0"/>
              <a:t>‹#›</a:t>
            </a:fld>
            <a:endParaRPr lang="en-GB"/>
          </a:p>
        </p:txBody>
      </p:sp>
    </p:spTree>
    <p:extLst>
      <p:ext uri="{BB962C8B-B14F-4D97-AF65-F5344CB8AC3E}">
        <p14:creationId xmlns:p14="http://schemas.microsoft.com/office/powerpoint/2010/main" val="25100971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GB" dirty="0"/>
              <a:t>48hr template aims</a:t>
            </a:r>
          </a:p>
          <a:p>
            <a:pPr marL="628650" lvl="1" indent="-171450">
              <a:buFontTx/>
              <a:buChar char="-"/>
            </a:pPr>
            <a:r>
              <a:rPr lang="en-GB" dirty="0"/>
              <a:t>Give more ownership of the management of the complaint to the investigating areas/divisions</a:t>
            </a:r>
          </a:p>
          <a:p>
            <a:pPr marL="1085850" lvl="2" indent="-171450">
              <a:buFontTx/>
              <a:buChar char="-"/>
            </a:pPr>
            <a:r>
              <a:rPr lang="en-GB" dirty="0"/>
              <a:t>RAG rating setting</a:t>
            </a:r>
          </a:p>
          <a:p>
            <a:pPr marL="1085850" lvl="2" indent="-171450">
              <a:buFontTx/>
              <a:buChar char="-"/>
            </a:pPr>
            <a:r>
              <a:rPr lang="en-GB" dirty="0"/>
              <a:t>Early resolution / pick up the phone!</a:t>
            </a:r>
          </a:p>
          <a:p>
            <a:pPr marL="1085850" lvl="2" indent="-171450">
              <a:buFontTx/>
              <a:buChar char="-"/>
            </a:pPr>
            <a:r>
              <a:rPr lang="en-GB" dirty="0"/>
              <a:t>Meeting may not be suitable </a:t>
            </a:r>
          </a:p>
          <a:p>
            <a:pPr marL="628650" lvl="1" indent="-171450">
              <a:buFontTx/>
              <a:buChar char="-"/>
            </a:pPr>
            <a:r>
              <a:rPr lang="en-GB" dirty="0"/>
              <a:t>Ensuring to link up/highlight any related processes</a:t>
            </a:r>
          </a:p>
          <a:p>
            <a:pPr marL="1085850" lvl="2" indent="-171450">
              <a:buFontTx/>
              <a:buChar char="-"/>
            </a:pPr>
            <a:r>
              <a:rPr lang="en-GB" dirty="0"/>
              <a:t>SI / Allegations against staff/ Litigation</a:t>
            </a:r>
          </a:p>
          <a:p>
            <a:pPr marL="914400" lvl="2" indent="0">
              <a:buFontTx/>
              <a:buNone/>
            </a:pPr>
            <a:endParaRPr lang="en-GB" dirty="0"/>
          </a:p>
          <a:p>
            <a:pPr marL="914400" lvl="2" indent="0">
              <a:buFontTx/>
              <a:buNone/>
            </a:pPr>
            <a:endParaRPr lang="en-GB" dirty="0"/>
          </a:p>
          <a:p>
            <a:pPr marL="914400" lvl="2" indent="0">
              <a:buFontTx/>
              <a:buNone/>
            </a:pPr>
            <a:r>
              <a:rPr lang="en-GB" dirty="0" err="1"/>
              <a:t>RoD</a:t>
            </a:r>
            <a:r>
              <a:rPr lang="en-GB" dirty="0"/>
              <a:t> changes = outcome and key points focussed</a:t>
            </a:r>
          </a:p>
          <a:p>
            <a:pPr marL="1085850" lvl="2" indent="-171450">
              <a:buFontTx/>
              <a:buChar char="-"/>
            </a:pPr>
            <a:r>
              <a:rPr lang="en-GB" dirty="0"/>
              <a:t>Team = mediation training, insightful questioning using the GROW model  (Goal, Reality, Options, Way Forward) </a:t>
            </a:r>
          </a:p>
          <a:p>
            <a:pPr marL="914400" lvl="2" indent="0">
              <a:buFontTx/>
              <a:buNone/>
            </a:pPr>
            <a:endParaRPr lang="en-GB" dirty="0"/>
          </a:p>
          <a:p>
            <a:pPr marL="914400" lvl="2" indent="0">
              <a:buFontTx/>
              <a:buNone/>
            </a:pPr>
            <a:r>
              <a:rPr lang="en-GB" dirty="0"/>
              <a:t>Review of responses:</a:t>
            </a:r>
          </a:p>
          <a:p>
            <a:pPr marL="1085850" lvl="2" indent="-171450">
              <a:buFontTx/>
              <a:buChar char="-"/>
            </a:pPr>
            <a:r>
              <a:rPr lang="en-GB" dirty="0"/>
              <a:t>Clear explanations</a:t>
            </a:r>
          </a:p>
          <a:p>
            <a:pPr marL="1085850" lvl="2" indent="-171450">
              <a:buFontTx/>
              <a:buChar char="-"/>
            </a:pPr>
            <a:r>
              <a:rPr lang="en-GB" dirty="0"/>
              <a:t>Sincere and non-defensive tone/approach</a:t>
            </a:r>
          </a:p>
          <a:p>
            <a:pPr marL="1085850" lvl="2" indent="-171450">
              <a:buFontTx/>
              <a:buChar char="-"/>
            </a:pPr>
            <a:r>
              <a:rPr lang="en-GB" dirty="0"/>
              <a:t>Covers all points</a:t>
            </a:r>
          </a:p>
          <a:p>
            <a:pPr marL="1085850" lvl="2" indent="-171450">
              <a:buFontTx/>
              <a:buChar char="-"/>
            </a:pPr>
            <a:r>
              <a:rPr lang="en-GB" dirty="0"/>
              <a:t>Minimise use of medical jargon (unless explained)</a:t>
            </a:r>
          </a:p>
          <a:p>
            <a:pPr marL="1085850" lvl="2" indent="-171450">
              <a:buFontTx/>
              <a:buChar char="-"/>
            </a:pP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F6D189C-ACF6-47CE-A64A-015B31EE1CC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837353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pPr>
            <a:r>
              <a:rPr lang="en-GB" dirty="0"/>
              <a:t>PHSO – </a:t>
            </a:r>
            <a:r>
              <a:rPr lang="en-GB" sz="1800"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The Ombudsman makes final decisions on complaints that have not been resolved by the NHS. The service is free for everyone. It is important that you make the complaint as soon as you receive our final response as there are time limits for the Ombudsman to look into complaints.</a:t>
            </a:r>
          </a:p>
          <a:p>
            <a:endParaRPr lang="en-GB" dirty="0"/>
          </a:p>
          <a:p>
            <a:r>
              <a:rPr lang="en-GB" dirty="0"/>
              <a:t>Reasons complaints re-open</a:t>
            </a:r>
          </a:p>
          <a:p>
            <a:endParaRPr lang="en-GB"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Failure </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to address all areas of the complaint or key outcome was overlooked/not met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spcBef>
                <a:spcPts val="600"/>
              </a:spcBef>
              <a:spcAft>
                <a:spcPts val="600"/>
              </a:spcAft>
              <a:buClr>
                <a:srgbClr val="AE2573"/>
              </a:buClr>
              <a:buFont typeface="Wingdings" panose="05000000000000000000" pitchFamily="2" charset="2"/>
              <a:buChar cha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Perceived lack of concern and time/effort put into the response letter* particularly if timescales were also not met </a:t>
            </a:r>
          </a:p>
          <a:p>
            <a:pPr marL="342900" lvl="0" indent="-342900" algn="l">
              <a:spcBef>
                <a:spcPts val="600"/>
              </a:spcBef>
              <a:spcAft>
                <a:spcPts val="600"/>
              </a:spcAft>
              <a:buClr>
                <a:srgbClr val="AE2573"/>
              </a:buClr>
              <a:buFont typeface="Wingdings" panose="05000000000000000000" pitchFamily="2" charset="2"/>
              <a:buChar cha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Tone and approach was condescending, defensive, lack of accountability </a:t>
            </a:r>
          </a:p>
          <a:p>
            <a:pPr marL="342900" lvl="0" indent="-342900" algn="l">
              <a:spcBef>
                <a:spcPts val="600"/>
              </a:spcBef>
              <a:spcAft>
                <a:spcPts val="600"/>
              </a:spcAft>
              <a:buClr>
                <a:srgbClr val="AE2573"/>
              </a:buClr>
              <a:buFont typeface="Wingdings" panose="05000000000000000000" pitchFamily="2" charset="2"/>
              <a:buChar char=""/>
            </a:pPr>
            <a:r>
              <a:rPr lang="en-US" sz="1800" b="1" dirty="0">
                <a:effectLst/>
                <a:latin typeface="Arial" panose="020B0604020202020204" pitchFamily="34" charset="0"/>
                <a:ea typeface="Times New Roman" panose="02020603050405020304" pitchFamily="18" charset="0"/>
                <a:cs typeface="Times New Roman" panose="02020603050405020304" pitchFamily="18" charset="0"/>
              </a:rPr>
              <a:t>NO APOLOGY ! </a:t>
            </a:r>
          </a:p>
          <a:p>
            <a:pPr marL="0" lvl="0" indent="0" algn="l">
              <a:spcBef>
                <a:spcPts val="600"/>
              </a:spcBef>
              <a:spcAft>
                <a:spcPts val="600"/>
              </a:spcAft>
              <a:buClr>
                <a:srgbClr val="AE2573"/>
              </a:buClr>
              <a:buFont typeface="Wingdings" panose="05000000000000000000" pitchFamily="2" charset="2"/>
              <a:buNone/>
            </a:pP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lgn="l">
              <a:spcBef>
                <a:spcPts val="600"/>
              </a:spcBef>
              <a:spcAft>
                <a:spcPts val="600"/>
              </a:spcAft>
              <a:buClr>
                <a:srgbClr val="AE2573"/>
              </a:buClr>
              <a:buFont typeface="Wingdings" panose="05000000000000000000" pitchFamily="2" charset="2"/>
              <a:buNone/>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Sometimes - just</a:t>
            </a:r>
          </a:p>
          <a:p>
            <a:pPr marL="342900" marR="0" lvl="0" indent="-342900" algn="l" defTabSz="914400" rtl="0" eaLnBrk="1" fontAlgn="auto" latinLnBrk="0" hangingPunct="1">
              <a:lnSpc>
                <a:spcPct val="100000"/>
              </a:lnSpc>
              <a:spcBef>
                <a:spcPts val="600"/>
              </a:spcBef>
              <a:spcAft>
                <a:spcPts val="600"/>
              </a:spcAft>
              <a:buClr>
                <a:srgbClr val="AE2573"/>
              </a:buClr>
              <a:buSzTx/>
              <a:buFont typeface="Wingdings" panose="05000000000000000000" pitchFamily="2" charset="2"/>
              <a:buChar char=""/>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Further clarification was needed on certain aspects – particular with complex complaints or complaints associated with a bereavement </a:t>
            </a:r>
          </a:p>
          <a:p>
            <a:pPr marL="342900" marR="0" lvl="0" indent="-342900" algn="l" defTabSz="914400" rtl="0" eaLnBrk="1" fontAlgn="auto" latinLnBrk="0" hangingPunct="1">
              <a:lnSpc>
                <a:spcPct val="100000"/>
              </a:lnSpc>
              <a:spcBef>
                <a:spcPts val="600"/>
              </a:spcBef>
              <a:spcAft>
                <a:spcPts val="600"/>
              </a:spcAft>
              <a:buClr>
                <a:srgbClr val="AE2573"/>
              </a:buClr>
              <a:buSzTx/>
              <a:buFont typeface="Wingdings" panose="05000000000000000000" pitchFamily="2" charset="2"/>
              <a:buChar char=""/>
              <a:tabLst/>
              <a:defRPr/>
            </a:pP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lgn="l" defTabSz="914400" rtl="0" eaLnBrk="1" fontAlgn="auto" latinLnBrk="0" hangingPunct="1">
              <a:lnSpc>
                <a:spcPct val="100000"/>
              </a:lnSpc>
              <a:spcBef>
                <a:spcPts val="600"/>
              </a:spcBef>
              <a:spcAft>
                <a:spcPts val="600"/>
              </a:spcAft>
              <a:buClr>
                <a:srgbClr val="AE2573"/>
              </a:buClr>
              <a:buSzTx/>
              <a:buFont typeface="Wingdings" panose="05000000000000000000" pitchFamily="2" charset="2"/>
              <a:buChar char=""/>
              <a:tabLst/>
              <a:defRPr/>
            </a:pPr>
            <a:r>
              <a:rPr lang="en-GB" sz="2800" b="0" i="0" dirty="0">
                <a:solidFill>
                  <a:srgbClr val="040C28"/>
                </a:solidFill>
                <a:effectLst/>
                <a:latin typeface="Google Sans"/>
              </a:rPr>
              <a:t>look into complaints where someone believes there has been injustice or hardship because the organisation has not acted properly or has given a poor service and not put things right</a:t>
            </a:r>
            <a:r>
              <a:rPr lang="en-GB" sz="2800" b="0" i="0" dirty="0">
                <a:solidFill>
                  <a:srgbClr val="4D5156"/>
                </a:solidFill>
                <a:effectLst/>
                <a:latin typeface="Google Sans"/>
              </a:rPr>
              <a:t>. Service is free for everyone but </a:t>
            </a:r>
            <a:r>
              <a:rPr lang="en-US" sz="1800" b="1" dirty="0">
                <a:effectLst/>
                <a:latin typeface="Arial" panose="020B0604020202020204" pitchFamily="34" charset="0"/>
                <a:ea typeface="Times New Roman" panose="02020603050405020304" pitchFamily="18" charset="0"/>
                <a:cs typeface="Times New Roman" panose="02020603050405020304" pitchFamily="18" charset="0"/>
              </a:rPr>
              <a:t>has time limits – strict!! Can also make suggested pay awards. </a:t>
            </a:r>
            <a:endParaRPr lang="en-GB" sz="1800" b="1" dirty="0">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lgn="l">
              <a:spcBef>
                <a:spcPts val="600"/>
              </a:spcBef>
              <a:spcAft>
                <a:spcPts val="600"/>
              </a:spcAft>
              <a:buClr>
                <a:srgbClr val="AE2573"/>
              </a:buClr>
              <a:buFont typeface="Wingdings" panose="05000000000000000000" pitchFamily="2" charset="2"/>
              <a:buNone/>
            </a:pP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F6D189C-ACF6-47CE-A64A-015B31EE1CC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501672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FAB7E03C-A7E1-BF4C-884D-D659777324A4}"/>
              </a:ext>
            </a:extLst>
          </p:cNvPr>
          <p:cNvSpPr>
            <a:spLocks noGrp="1"/>
          </p:cNvSpPr>
          <p:nvPr>
            <p:ph idx="1"/>
          </p:nvPr>
        </p:nvSpPr>
        <p:spPr>
          <a:xfrm>
            <a:off x="501296" y="1973299"/>
            <a:ext cx="11040000" cy="3960000"/>
          </a:xfrm>
          <a:prstGeom prst="rect">
            <a:avLst/>
          </a:prstGeom>
        </p:spPr>
        <p:txBody>
          <a:bodyPr/>
          <a:lstStyle>
            <a:lvl1pPr>
              <a:defRPr>
                <a:solidFill>
                  <a:srgbClr val="425563">
                    <a:alpha val="0"/>
                  </a:srgbClr>
                </a:solidFill>
                <a:latin typeface="Arial" charset="0"/>
                <a:ea typeface="Arial" charset="0"/>
                <a:cs typeface="Arial" charset="0"/>
              </a:defRPr>
            </a:lvl1pPr>
            <a:lvl2pPr>
              <a:defRPr>
                <a:solidFill>
                  <a:srgbClr val="425563">
                    <a:alpha val="0"/>
                  </a:srgbClr>
                </a:solidFill>
                <a:latin typeface="Arial" charset="0"/>
                <a:ea typeface="Arial" charset="0"/>
                <a:cs typeface="Arial" charset="0"/>
              </a:defRPr>
            </a:lvl2pPr>
            <a:lvl3pPr>
              <a:defRPr>
                <a:solidFill>
                  <a:srgbClr val="425563">
                    <a:alpha val="0"/>
                  </a:srgbClr>
                </a:solidFill>
                <a:latin typeface="Arial" charset="0"/>
                <a:ea typeface="Arial" charset="0"/>
                <a:cs typeface="Arial" charset="0"/>
              </a:defRPr>
            </a:lvl3pPr>
            <a:lvl4pPr>
              <a:defRPr>
                <a:solidFill>
                  <a:srgbClr val="425563">
                    <a:alpha val="0"/>
                  </a:srgbClr>
                </a:solidFill>
                <a:latin typeface="Arial" charset="0"/>
                <a:ea typeface="Arial" charset="0"/>
                <a:cs typeface="Arial" charset="0"/>
              </a:defRPr>
            </a:lvl4pPr>
            <a:lvl5pPr>
              <a:defRPr>
                <a:solidFill>
                  <a:srgbClr val="425563">
                    <a:alpha val="0"/>
                  </a:srgbClr>
                </a:solidFill>
                <a:latin typeface="Arial" charset="0"/>
                <a:ea typeface="Arial" charset="0"/>
                <a:cs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8B2A5E19-EA30-7344-B140-1DBEB35EBEBF}"/>
              </a:ext>
            </a:extLst>
          </p:cNvPr>
          <p:cNvSpPr>
            <a:spLocks noGrp="1"/>
          </p:cNvSpPr>
          <p:nvPr>
            <p:ph type="title" hasCustomPrompt="1"/>
          </p:nvPr>
        </p:nvSpPr>
        <p:spPr>
          <a:xfrm>
            <a:off x="501296" y="331999"/>
            <a:ext cx="8640000" cy="1440000"/>
          </a:xfrm>
          <a:prstGeom prst="rect">
            <a:avLst/>
          </a:prstGeom>
        </p:spPr>
        <p:txBody>
          <a:bodyPr anchor="t">
            <a:noAutofit/>
          </a:bodyPr>
          <a:lstStyle>
            <a:lvl1pPr>
              <a:defRPr sz="3600">
                <a:solidFill>
                  <a:schemeClr val="accent1"/>
                </a:solidFill>
                <a:latin typeface="Arial" charset="0"/>
                <a:ea typeface="Arial" charset="0"/>
                <a:cs typeface="Arial" charset="0"/>
              </a:defRPr>
            </a:lvl1pPr>
          </a:lstStyle>
          <a:p>
            <a:r>
              <a:rPr lang="en-US" dirty="0"/>
              <a:t>Click to edit title style</a:t>
            </a:r>
          </a:p>
        </p:txBody>
      </p:sp>
    </p:spTree>
    <p:extLst>
      <p:ext uri="{BB962C8B-B14F-4D97-AF65-F5344CB8AC3E}">
        <p14:creationId xmlns:p14="http://schemas.microsoft.com/office/powerpoint/2010/main" val="4179674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AFF1109A-64F3-CD4A-982A-44ECD9A06AC9}"/>
              </a:ext>
            </a:extLst>
          </p:cNvPr>
          <p:cNvSpPr>
            <a:spLocks noGrp="1"/>
          </p:cNvSpPr>
          <p:nvPr>
            <p:ph type="title" hasCustomPrompt="1"/>
          </p:nvPr>
        </p:nvSpPr>
        <p:spPr>
          <a:xfrm>
            <a:off x="501296" y="331999"/>
            <a:ext cx="8640000" cy="1440000"/>
          </a:xfrm>
          <a:prstGeom prst="rect">
            <a:avLst/>
          </a:prstGeom>
        </p:spPr>
        <p:txBody>
          <a:bodyPr anchor="t">
            <a:noAutofit/>
          </a:bodyPr>
          <a:lstStyle>
            <a:lvl1pPr>
              <a:defRPr sz="3600">
                <a:solidFill>
                  <a:schemeClr val="accent1"/>
                </a:solidFill>
                <a:latin typeface="Arial" charset="0"/>
                <a:ea typeface="Arial" charset="0"/>
                <a:cs typeface="Arial" charset="0"/>
              </a:defRPr>
            </a:lvl1pPr>
          </a:lstStyle>
          <a:p>
            <a:r>
              <a:rPr lang="en-US" dirty="0"/>
              <a:t>Click to edit title style</a:t>
            </a:r>
          </a:p>
        </p:txBody>
      </p:sp>
      <p:sp>
        <p:nvSpPr>
          <p:cNvPr id="9" name="Text Placeholder 2">
            <a:extLst>
              <a:ext uri="{FF2B5EF4-FFF2-40B4-BE49-F238E27FC236}">
                <a16:creationId xmlns:a16="http://schemas.microsoft.com/office/drawing/2014/main" id="{ABAA0E1E-C48E-B744-9FBC-8CE9C53EE0BD}"/>
              </a:ext>
            </a:extLst>
          </p:cNvPr>
          <p:cNvSpPr>
            <a:spLocks noGrp="1"/>
          </p:cNvSpPr>
          <p:nvPr>
            <p:ph type="body" sz="quarter" idx="10"/>
          </p:nvPr>
        </p:nvSpPr>
        <p:spPr>
          <a:xfrm>
            <a:off x="6261296" y="1985999"/>
            <a:ext cx="5280000" cy="3960000"/>
          </a:xfrm>
          <a:prstGeom prst="rect">
            <a:avLst/>
          </a:prstGeom>
        </p:spPr>
        <p:txBody>
          <a:bodyPr/>
          <a:lstStyle>
            <a:lvl1pPr marL="0" indent="0">
              <a:lnSpc>
                <a:spcPct val="100000"/>
              </a:lnSpc>
              <a:buNone/>
              <a:defRPr sz="1800"/>
            </a:lvl1pPr>
            <a:lvl2pPr>
              <a:lnSpc>
                <a:spcPct val="100000"/>
              </a:lnSpc>
              <a:defRPr sz="1800"/>
            </a:lvl2pPr>
            <a:lvl3pPr>
              <a:lnSpc>
                <a:spcPct val="100000"/>
              </a:lnSpc>
              <a:defRPr sz="1800"/>
            </a:lvl3pPr>
            <a:lvl4pPr>
              <a:lnSpc>
                <a:spcPct val="100000"/>
              </a:lnSpc>
              <a:defRPr sz="1800"/>
            </a:lvl4pPr>
            <a:lvl5pPr>
              <a:lnSpc>
                <a:spcPct val="100000"/>
              </a:lnSpc>
              <a:defRPr sz="1800"/>
            </a:lvl5pPr>
          </a:lstStyle>
          <a:p>
            <a:pPr lvl="0"/>
            <a:r>
              <a:rPr lang="en-GB" dirty="0"/>
              <a:t>Click to edit Master text styles</a:t>
            </a:r>
          </a:p>
        </p:txBody>
      </p:sp>
      <p:sp>
        <p:nvSpPr>
          <p:cNvPr id="10" name="Picture Placeholder 10">
            <a:extLst>
              <a:ext uri="{FF2B5EF4-FFF2-40B4-BE49-F238E27FC236}">
                <a16:creationId xmlns:a16="http://schemas.microsoft.com/office/drawing/2014/main" id="{A6B950E3-89C3-A440-9217-45FD39D617B2}"/>
              </a:ext>
            </a:extLst>
          </p:cNvPr>
          <p:cNvSpPr>
            <a:spLocks noGrp="1"/>
          </p:cNvSpPr>
          <p:nvPr>
            <p:ph type="pic" sz="quarter" idx="11"/>
          </p:nvPr>
        </p:nvSpPr>
        <p:spPr>
          <a:xfrm>
            <a:off x="501296" y="1985999"/>
            <a:ext cx="5328000" cy="3960000"/>
          </a:xfrm>
          <a:prstGeom prst="rect">
            <a:avLst/>
          </a:prstGeom>
        </p:spPr>
        <p:txBody>
          <a:bodyPr/>
          <a:lstStyle>
            <a:lvl1pPr>
              <a:defRPr>
                <a:solidFill>
                  <a:schemeClr val="tx1">
                    <a:alpha val="0"/>
                  </a:schemeClr>
                </a:solidFill>
              </a:defRPr>
            </a:lvl1pPr>
          </a:lstStyle>
          <a:p>
            <a:endParaRPr lang="en-US" dirty="0"/>
          </a:p>
        </p:txBody>
      </p:sp>
    </p:spTree>
    <p:extLst>
      <p:ext uri="{BB962C8B-B14F-4D97-AF65-F5344CB8AC3E}">
        <p14:creationId xmlns:p14="http://schemas.microsoft.com/office/powerpoint/2010/main" val="38538611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67A891A-7904-E543-9720-E820412AF73F}"/>
              </a:ext>
            </a:extLst>
          </p:cNvPr>
          <p:cNvSpPr>
            <a:spLocks noGrp="1"/>
          </p:cNvSpPr>
          <p:nvPr>
            <p:ph type="title" hasCustomPrompt="1"/>
          </p:nvPr>
        </p:nvSpPr>
        <p:spPr>
          <a:xfrm>
            <a:off x="501296" y="331999"/>
            <a:ext cx="8640000" cy="1440000"/>
          </a:xfrm>
          <a:prstGeom prst="rect">
            <a:avLst/>
          </a:prstGeom>
        </p:spPr>
        <p:txBody>
          <a:bodyPr anchor="t">
            <a:noAutofit/>
          </a:bodyPr>
          <a:lstStyle>
            <a:lvl1pPr>
              <a:defRPr sz="3600">
                <a:solidFill>
                  <a:schemeClr val="accent1"/>
                </a:solidFill>
                <a:latin typeface="Arial" charset="0"/>
                <a:ea typeface="Arial" charset="0"/>
                <a:cs typeface="Arial" charset="0"/>
              </a:defRPr>
            </a:lvl1pPr>
          </a:lstStyle>
          <a:p>
            <a:r>
              <a:rPr lang="en-US" dirty="0"/>
              <a:t>Click to edit title style</a:t>
            </a:r>
          </a:p>
        </p:txBody>
      </p:sp>
      <p:sp>
        <p:nvSpPr>
          <p:cNvPr id="7" name="Text Placeholder 2">
            <a:extLst>
              <a:ext uri="{FF2B5EF4-FFF2-40B4-BE49-F238E27FC236}">
                <a16:creationId xmlns:a16="http://schemas.microsoft.com/office/drawing/2014/main" id="{9296326B-7F0F-3544-B11A-8DE984ADCF86}"/>
              </a:ext>
            </a:extLst>
          </p:cNvPr>
          <p:cNvSpPr>
            <a:spLocks noGrp="1"/>
          </p:cNvSpPr>
          <p:nvPr>
            <p:ph type="body" sz="quarter" idx="10"/>
          </p:nvPr>
        </p:nvSpPr>
        <p:spPr>
          <a:xfrm>
            <a:off x="501651" y="1985999"/>
            <a:ext cx="11039645" cy="3960000"/>
          </a:xfrm>
          <a:prstGeom prst="rect">
            <a:avLst/>
          </a:prstGeom>
        </p:spPr>
        <p:txBody>
          <a:bodyPr numCol="1"/>
          <a:lstStyle>
            <a:lvl1pPr marL="0" indent="0">
              <a:lnSpc>
                <a:spcPct val="100000"/>
              </a:lnSpc>
              <a:buFontTx/>
              <a:buNone/>
              <a:defRPr sz="1800"/>
            </a:lvl1pPr>
            <a:lvl2pPr marL="457200" indent="0">
              <a:lnSpc>
                <a:spcPct val="100000"/>
              </a:lnSpc>
              <a:buFontTx/>
              <a:buNone/>
              <a:defRPr sz="1800"/>
            </a:lvl2pPr>
            <a:lvl3pPr marL="914400" indent="0">
              <a:lnSpc>
                <a:spcPct val="100000"/>
              </a:lnSpc>
              <a:buFontTx/>
              <a:buNone/>
              <a:defRPr sz="1800"/>
            </a:lvl3pPr>
            <a:lvl4pPr marL="1371600" indent="0">
              <a:lnSpc>
                <a:spcPct val="100000"/>
              </a:lnSpc>
              <a:buFontTx/>
              <a:buNone/>
              <a:defRPr sz="1800"/>
            </a:lvl4pPr>
            <a:lvl5pPr marL="1828800" indent="0">
              <a:lnSpc>
                <a:spcPct val="100000"/>
              </a:lnSpc>
              <a:buFontTx/>
              <a:buNone/>
              <a:defRPr sz="1800"/>
            </a:lvl5pPr>
          </a:lstStyle>
          <a:p>
            <a:pPr lvl="0"/>
            <a:r>
              <a:rPr lang="en-GB" dirty="0"/>
              <a:t>Click to edit Master text styles</a:t>
            </a:r>
          </a:p>
        </p:txBody>
      </p:sp>
      <p:sp>
        <p:nvSpPr>
          <p:cNvPr id="8" name="Picture Placeholder 10">
            <a:extLst>
              <a:ext uri="{FF2B5EF4-FFF2-40B4-BE49-F238E27FC236}">
                <a16:creationId xmlns:a16="http://schemas.microsoft.com/office/drawing/2014/main" id="{46C89DED-E004-744F-87C7-BF6C59AC6BDB}"/>
              </a:ext>
            </a:extLst>
          </p:cNvPr>
          <p:cNvSpPr>
            <a:spLocks noGrp="1"/>
          </p:cNvSpPr>
          <p:nvPr>
            <p:ph type="pic" sz="quarter" idx="11"/>
          </p:nvPr>
        </p:nvSpPr>
        <p:spPr>
          <a:xfrm>
            <a:off x="6213296" y="1985999"/>
            <a:ext cx="5328000" cy="1836000"/>
          </a:xfrm>
          <a:prstGeom prst="rect">
            <a:avLst/>
          </a:prstGeom>
        </p:spPr>
        <p:txBody>
          <a:bodyPr/>
          <a:lstStyle>
            <a:lvl1pPr>
              <a:defRPr>
                <a:solidFill>
                  <a:schemeClr val="tx1">
                    <a:alpha val="0"/>
                  </a:schemeClr>
                </a:solidFill>
              </a:defRPr>
            </a:lvl1pPr>
          </a:lstStyle>
          <a:p>
            <a:endParaRPr lang="en-US" dirty="0"/>
          </a:p>
        </p:txBody>
      </p:sp>
    </p:spTree>
    <p:extLst>
      <p:ext uri="{BB962C8B-B14F-4D97-AF65-F5344CB8AC3E}">
        <p14:creationId xmlns:p14="http://schemas.microsoft.com/office/powerpoint/2010/main" val="4572572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050B2CB8-D3A7-4A46-863E-CCD1412699CC}"/>
              </a:ext>
            </a:extLst>
          </p:cNvPr>
          <p:cNvSpPr>
            <a:spLocks noGrp="1"/>
          </p:cNvSpPr>
          <p:nvPr>
            <p:ph type="title" hasCustomPrompt="1"/>
          </p:nvPr>
        </p:nvSpPr>
        <p:spPr>
          <a:xfrm>
            <a:off x="501296" y="331999"/>
            <a:ext cx="8640000" cy="1440000"/>
          </a:xfrm>
          <a:prstGeom prst="rect">
            <a:avLst/>
          </a:prstGeom>
        </p:spPr>
        <p:txBody>
          <a:bodyPr anchor="t">
            <a:noAutofit/>
          </a:bodyPr>
          <a:lstStyle>
            <a:lvl1pPr>
              <a:defRPr sz="3600">
                <a:solidFill>
                  <a:schemeClr val="accent1"/>
                </a:solidFill>
                <a:latin typeface="Arial" charset="0"/>
                <a:ea typeface="Arial" charset="0"/>
                <a:cs typeface="Arial" charset="0"/>
              </a:defRPr>
            </a:lvl1pPr>
          </a:lstStyle>
          <a:p>
            <a:r>
              <a:rPr lang="en-US" dirty="0"/>
              <a:t>Click to edit title style</a:t>
            </a:r>
          </a:p>
        </p:txBody>
      </p:sp>
      <p:sp>
        <p:nvSpPr>
          <p:cNvPr id="9" name="Text Placeholder 2">
            <a:extLst>
              <a:ext uri="{FF2B5EF4-FFF2-40B4-BE49-F238E27FC236}">
                <a16:creationId xmlns:a16="http://schemas.microsoft.com/office/drawing/2014/main" id="{F8035AC8-8CAA-3E40-89A4-2EB0B46C1FA1}"/>
              </a:ext>
            </a:extLst>
          </p:cNvPr>
          <p:cNvSpPr>
            <a:spLocks noGrp="1"/>
          </p:cNvSpPr>
          <p:nvPr>
            <p:ph type="body" sz="quarter" idx="10"/>
          </p:nvPr>
        </p:nvSpPr>
        <p:spPr>
          <a:xfrm>
            <a:off x="501651" y="1985999"/>
            <a:ext cx="11039645" cy="3960000"/>
          </a:xfrm>
          <a:prstGeom prst="rect">
            <a:avLst/>
          </a:prstGeom>
        </p:spPr>
        <p:txBody>
          <a:bodyPr numCol="1"/>
          <a:lstStyle>
            <a:lvl1pPr marL="0" indent="0">
              <a:lnSpc>
                <a:spcPct val="100000"/>
              </a:lnSpc>
              <a:buNone/>
              <a:defRPr sz="1800"/>
            </a:lvl1pPr>
            <a:lvl2pPr>
              <a:lnSpc>
                <a:spcPct val="100000"/>
              </a:lnSpc>
              <a:defRPr sz="1800"/>
            </a:lvl2pPr>
            <a:lvl3pPr>
              <a:lnSpc>
                <a:spcPct val="100000"/>
              </a:lnSpc>
              <a:defRPr sz="1800"/>
            </a:lvl3pPr>
            <a:lvl4pPr>
              <a:lnSpc>
                <a:spcPct val="100000"/>
              </a:lnSpc>
              <a:defRPr sz="1800"/>
            </a:lvl4pPr>
            <a:lvl5pPr>
              <a:lnSpc>
                <a:spcPct val="100000"/>
              </a:lnSpc>
              <a:defRPr sz="1800"/>
            </a:lvl5pPr>
          </a:lstStyle>
          <a:p>
            <a:pPr lvl="0"/>
            <a:r>
              <a:rPr lang="en-GB" dirty="0"/>
              <a:t>Click to edit Master text styles</a:t>
            </a:r>
          </a:p>
        </p:txBody>
      </p:sp>
      <p:sp>
        <p:nvSpPr>
          <p:cNvPr id="10" name="Picture Placeholder 10">
            <a:extLst>
              <a:ext uri="{FF2B5EF4-FFF2-40B4-BE49-F238E27FC236}">
                <a16:creationId xmlns:a16="http://schemas.microsoft.com/office/drawing/2014/main" id="{2073AA17-48D3-0849-B09A-CA0F79508AA5}"/>
              </a:ext>
            </a:extLst>
          </p:cNvPr>
          <p:cNvSpPr>
            <a:spLocks noGrp="1"/>
          </p:cNvSpPr>
          <p:nvPr>
            <p:ph type="pic" sz="quarter" idx="11"/>
          </p:nvPr>
        </p:nvSpPr>
        <p:spPr>
          <a:xfrm>
            <a:off x="6213296" y="4122699"/>
            <a:ext cx="5328000" cy="1836000"/>
          </a:xfrm>
          <a:prstGeom prst="rect">
            <a:avLst/>
          </a:prstGeom>
        </p:spPr>
        <p:txBody>
          <a:bodyPr/>
          <a:lstStyle>
            <a:lvl1pPr>
              <a:defRPr>
                <a:solidFill>
                  <a:schemeClr val="tx1">
                    <a:alpha val="0"/>
                  </a:schemeClr>
                </a:solidFill>
              </a:defRPr>
            </a:lvl1pPr>
          </a:lstStyle>
          <a:p>
            <a:endParaRPr lang="en-US" dirty="0"/>
          </a:p>
        </p:txBody>
      </p:sp>
    </p:spTree>
    <p:extLst>
      <p:ext uri="{BB962C8B-B14F-4D97-AF65-F5344CB8AC3E}">
        <p14:creationId xmlns:p14="http://schemas.microsoft.com/office/powerpoint/2010/main" val="24178839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FAB7E03C-A7E1-BF4C-884D-D659777324A4}"/>
              </a:ext>
            </a:extLst>
          </p:cNvPr>
          <p:cNvSpPr>
            <a:spLocks noGrp="1"/>
          </p:cNvSpPr>
          <p:nvPr>
            <p:ph idx="1"/>
          </p:nvPr>
        </p:nvSpPr>
        <p:spPr>
          <a:xfrm>
            <a:off x="501296" y="1973299"/>
            <a:ext cx="11040000" cy="3960000"/>
          </a:xfrm>
          <a:prstGeom prst="rect">
            <a:avLst/>
          </a:prstGeom>
        </p:spPr>
        <p:txBody>
          <a:bodyPr/>
          <a:lstStyle>
            <a:lvl1pPr>
              <a:defRPr>
                <a:solidFill>
                  <a:srgbClr val="425563">
                    <a:alpha val="0"/>
                  </a:srgbClr>
                </a:solidFill>
                <a:latin typeface="Arial" charset="0"/>
                <a:ea typeface="Arial" charset="0"/>
                <a:cs typeface="Arial" charset="0"/>
              </a:defRPr>
            </a:lvl1pPr>
            <a:lvl2pPr>
              <a:defRPr>
                <a:solidFill>
                  <a:srgbClr val="425563">
                    <a:alpha val="0"/>
                  </a:srgbClr>
                </a:solidFill>
                <a:latin typeface="Arial" charset="0"/>
                <a:ea typeface="Arial" charset="0"/>
                <a:cs typeface="Arial" charset="0"/>
              </a:defRPr>
            </a:lvl2pPr>
            <a:lvl3pPr>
              <a:defRPr>
                <a:solidFill>
                  <a:srgbClr val="425563">
                    <a:alpha val="0"/>
                  </a:srgbClr>
                </a:solidFill>
                <a:latin typeface="Arial" charset="0"/>
                <a:ea typeface="Arial" charset="0"/>
                <a:cs typeface="Arial" charset="0"/>
              </a:defRPr>
            </a:lvl3pPr>
            <a:lvl4pPr>
              <a:defRPr>
                <a:solidFill>
                  <a:srgbClr val="425563">
                    <a:alpha val="0"/>
                  </a:srgbClr>
                </a:solidFill>
                <a:latin typeface="Arial" charset="0"/>
                <a:ea typeface="Arial" charset="0"/>
                <a:cs typeface="Arial" charset="0"/>
              </a:defRPr>
            </a:lvl4pPr>
            <a:lvl5pPr>
              <a:defRPr>
                <a:solidFill>
                  <a:srgbClr val="425563">
                    <a:alpha val="0"/>
                  </a:srgbClr>
                </a:solidFill>
                <a:latin typeface="Arial" charset="0"/>
                <a:ea typeface="Arial" charset="0"/>
                <a:cs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8B2A5E19-EA30-7344-B140-1DBEB35EBEBF}"/>
              </a:ext>
            </a:extLst>
          </p:cNvPr>
          <p:cNvSpPr>
            <a:spLocks noGrp="1"/>
          </p:cNvSpPr>
          <p:nvPr>
            <p:ph type="title" hasCustomPrompt="1"/>
          </p:nvPr>
        </p:nvSpPr>
        <p:spPr>
          <a:xfrm>
            <a:off x="501296" y="331999"/>
            <a:ext cx="8640000" cy="1440000"/>
          </a:xfrm>
          <a:prstGeom prst="rect">
            <a:avLst/>
          </a:prstGeom>
        </p:spPr>
        <p:txBody>
          <a:bodyPr anchor="t">
            <a:noAutofit/>
          </a:bodyPr>
          <a:lstStyle>
            <a:lvl1pPr>
              <a:defRPr sz="3600">
                <a:solidFill>
                  <a:schemeClr val="accent1"/>
                </a:solidFill>
                <a:latin typeface="Arial" charset="0"/>
                <a:ea typeface="Arial" charset="0"/>
                <a:cs typeface="Arial" charset="0"/>
              </a:defRPr>
            </a:lvl1pPr>
          </a:lstStyle>
          <a:p>
            <a:r>
              <a:rPr lang="en-US" dirty="0"/>
              <a:t>Click to edit title style</a:t>
            </a:r>
          </a:p>
        </p:txBody>
      </p:sp>
    </p:spTree>
    <p:extLst>
      <p:ext uri="{BB962C8B-B14F-4D97-AF65-F5344CB8AC3E}">
        <p14:creationId xmlns:p14="http://schemas.microsoft.com/office/powerpoint/2010/main" val="31519628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A6B7E91-6EC9-DF40-95A4-B51E12CCA3BA}"/>
              </a:ext>
            </a:extLst>
          </p:cNvPr>
          <p:cNvSpPr>
            <a:spLocks noGrp="1"/>
          </p:cNvSpPr>
          <p:nvPr>
            <p:ph type="title" hasCustomPrompt="1"/>
          </p:nvPr>
        </p:nvSpPr>
        <p:spPr>
          <a:xfrm>
            <a:off x="501296" y="331999"/>
            <a:ext cx="8640000" cy="1440000"/>
          </a:xfrm>
          <a:prstGeom prst="rect">
            <a:avLst/>
          </a:prstGeom>
        </p:spPr>
        <p:txBody>
          <a:bodyPr anchor="t">
            <a:noAutofit/>
          </a:bodyPr>
          <a:lstStyle>
            <a:lvl1pPr>
              <a:defRPr sz="3600">
                <a:solidFill>
                  <a:schemeClr val="accent1"/>
                </a:solidFill>
                <a:latin typeface="Arial" charset="0"/>
                <a:ea typeface="Arial" charset="0"/>
                <a:cs typeface="Arial" charset="0"/>
              </a:defRPr>
            </a:lvl1pPr>
          </a:lstStyle>
          <a:p>
            <a:r>
              <a:rPr lang="en-US" dirty="0"/>
              <a:t>Click to edit title style</a:t>
            </a:r>
          </a:p>
        </p:txBody>
      </p:sp>
      <p:sp>
        <p:nvSpPr>
          <p:cNvPr id="5" name="Text Placeholder 2">
            <a:extLst>
              <a:ext uri="{FF2B5EF4-FFF2-40B4-BE49-F238E27FC236}">
                <a16:creationId xmlns:a16="http://schemas.microsoft.com/office/drawing/2014/main" id="{153D8343-6210-6B41-A386-6177E69331B8}"/>
              </a:ext>
            </a:extLst>
          </p:cNvPr>
          <p:cNvSpPr>
            <a:spLocks noGrp="1"/>
          </p:cNvSpPr>
          <p:nvPr>
            <p:ph type="body" sz="quarter" idx="10"/>
          </p:nvPr>
        </p:nvSpPr>
        <p:spPr>
          <a:xfrm>
            <a:off x="501651" y="1985999"/>
            <a:ext cx="11040533" cy="3960000"/>
          </a:xfrm>
          <a:prstGeom prst="rect">
            <a:avLst/>
          </a:prstGeom>
        </p:spPr>
        <p:txBody>
          <a:bodyPr/>
          <a:lstStyle>
            <a:lvl1pPr marL="0" indent="0">
              <a:lnSpc>
                <a:spcPct val="100000"/>
              </a:lnSpc>
              <a:buNone/>
              <a:defRPr sz="1800"/>
            </a:lvl1pPr>
            <a:lvl2pPr>
              <a:lnSpc>
                <a:spcPct val="100000"/>
              </a:lnSpc>
              <a:defRPr sz="1800"/>
            </a:lvl2pPr>
            <a:lvl3pPr>
              <a:lnSpc>
                <a:spcPct val="100000"/>
              </a:lnSpc>
              <a:defRPr sz="1800"/>
            </a:lvl3pPr>
            <a:lvl4pPr>
              <a:lnSpc>
                <a:spcPct val="100000"/>
              </a:lnSpc>
              <a:defRPr sz="1800"/>
            </a:lvl4pPr>
            <a:lvl5pPr>
              <a:lnSpc>
                <a:spcPct val="100000"/>
              </a:lnSpc>
              <a:defRPr sz="1800"/>
            </a:lvl5pPr>
          </a:lstStyle>
          <a:p>
            <a:pPr lvl="0"/>
            <a:r>
              <a:rPr lang="en-GB" dirty="0"/>
              <a:t>Click to edit Master text styles</a:t>
            </a:r>
          </a:p>
        </p:txBody>
      </p:sp>
    </p:spTree>
    <p:extLst>
      <p:ext uri="{BB962C8B-B14F-4D97-AF65-F5344CB8AC3E}">
        <p14:creationId xmlns:p14="http://schemas.microsoft.com/office/powerpoint/2010/main" val="36118779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C2D1F39-0FFA-8244-BB67-A17FB79AB2DB}"/>
              </a:ext>
            </a:extLst>
          </p:cNvPr>
          <p:cNvSpPr>
            <a:spLocks noGrp="1"/>
          </p:cNvSpPr>
          <p:nvPr>
            <p:ph type="title" hasCustomPrompt="1"/>
          </p:nvPr>
        </p:nvSpPr>
        <p:spPr>
          <a:xfrm>
            <a:off x="501296" y="331999"/>
            <a:ext cx="8640000" cy="1440000"/>
          </a:xfrm>
          <a:prstGeom prst="rect">
            <a:avLst/>
          </a:prstGeom>
        </p:spPr>
        <p:txBody>
          <a:bodyPr anchor="t">
            <a:noAutofit/>
          </a:bodyPr>
          <a:lstStyle>
            <a:lvl1pPr>
              <a:defRPr sz="3600">
                <a:solidFill>
                  <a:schemeClr val="accent1"/>
                </a:solidFill>
                <a:latin typeface="Arial" charset="0"/>
                <a:ea typeface="Arial" charset="0"/>
                <a:cs typeface="Arial" charset="0"/>
              </a:defRPr>
            </a:lvl1pPr>
          </a:lstStyle>
          <a:p>
            <a:r>
              <a:rPr lang="en-US" dirty="0"/>
              <a:t>Click to edit title style</a:t>
            </a:r>
          </a:p>
        </p:txBody>
      </p:sp>
      <p:sp>
        <p:nvSpPr>
          <p:cNvPr id="7" name="Text Placeholder 2">
            <a:extLst>
              <a:ext uri="{FF2B5EF4-FFF2-40B4-BE49-F238E27FC236}">
                <a16:creationId xmlns:a16="http://schemas.microsoft.com/office/drawing/2014/main" id="{A6290DA1-0282-6049-BFED-22E37E0DE2DC}"/>
              </a:ext>
            </a:extLst>
          </p:cNvPr>
          <p:cNvSpPr>
            <a:spLocks noGrp="1"/>
          </p:cNvSpPr>
          <p:nvPr>
            <p:ph type="body" sz="quarter" idx="10"/>
          </p:nvPr>
        </p:nvSpPr>
        <p:spPr>
          <a:xfrm>
            <a:off x="501651" y="1985999"/>
            <a:ext cx="5280000" cy="3960000"/>
          </a:xfrm>
          <a:prstGeom prst="rect">
            <a:avLst/>
          </a:prstGeom>
        </p:spPr>
        <p:txBody>
          <a:bodyPr/>
          <a:lstStyle>
            <a:lvl1pPr marL="0" indent="0">
              <a:lnSpc>
                <a:spcPct val="100000"/>
              </a:lnSpc>
              <a:buNone/>
              <a:defRPr sz="1800"/>
            </a:lvl1pPr>
            <a:lvl2pPr>
              <a:lnSpc>
                <a:spcPct val="100000"/>
              </a:lnSpc>
              <a:defRPr sz="1800"/>
            </a:lvl2pPr>
            <a:lvl3pPr>
              <a:lnSpc>
                <a:spcPct val="100000"/>
              </a:lnSpc>
              <a:defRPr sz="1800"/>
            </a:lvl3pPr>
            <a:lvl4pPr>
              <a:lnSpc>
                <a:spcPct val="100000"/>
              </a:lnSpc>
              <a:defRPr sz="1800"/>
            </a:lvl4pPr>
            <a:lvl5pPr>
              <a:lnSpc>
                <a:spcPct val="100000"/>
              </a:lnSpc>
              <a:defRPr sz="1800"/>
            </a:lvl5pPr>
          </a:lstStyle>
          <a:p>
            <a:pPr lvl="0"/>
            <a:r>
              <a:rPr lang="en-GB" dirty="0"/>
              <a:t>Click to edit Master text styles</a:t>
            </a:r>
          </a:p>
        </p:txBody>
      </p:sp>
      <p:sp>
        <p:nvSpPr>
          <p:cNvPr id="8" name="Picture Placeholder 10">
            <a:extLst>
              <a:ext uri="{FF2B5EF4-FFF2-40B4-BE49-F238E27FC236}">
                <a16:creationId xmlns:a16="http://schemas.microsoft.com/office/drawing/2014/main" id="{58F1E2FD-63FF-0D4E-A1CB-A34BBB0703A7}"/>
              </a:ext>
            </a:extLst>
          </p:cNvPr>
          <p:cNvSpPr>
            <a:spLocks noGrp="1"/>
          </p:cNvSpPr>
          <p:nvPr>
            <p:ph type="pic" sz="quarter" idx="11"/>
          </p:nvPr>
        </p:nvSpPr>
        <p:spPr>
          <a:xfrm>
            <a:off x="6213296" y="1985999"/>
            <a:ext cx="5328000" cy="3960000"/>
          </a:xfrm>
          <a:prstGeom prst="rect">
            <a:avLst/>
          </a:prstGeom>
        </p:spPr>
        <p:txBody>
          <a:bodyPr/>
          <a:lstStyle>
            <a:lvl1pPr>
              <a:defRPr>
                <a:solidFill>
                  <a:schemeClr val="tx1">
                    <a:alpha val="0"/>
                  </a:schemeClr>
                </a:solidFill>
              </a:defRPr>
            </a:lvl1pPr>
          </a:lstStyle>
          <a:p>
            <a:endParaRPr lang="en-US" dirty="0"/>
          </a:p>
        </p:txBody>
      </p:sp>
    </p:spTree>
    <p:extLst>
      <p:ext uri="{BB962C8B-B14F-4D97-AF65-F5344CB8AC3E}">
        <p14:creationId xmlns:p14="http://schemas.microsoft.com/office/powerpoint/2010/main" val="916946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AFF1109A-64F3-CD4A-982A-44ECD9A06AC9}"/>
              </a:ext>
            </a:extLst>
          </p:cNvPr>
          <p:cNvSpPr>
            <a:spLocks noGrp="1"/>
          </p:cNvSpPr>
          <p:nvPr>
            <p:ph type="title" hasCustomPrompt="1"/>
          </p:nvPr>
        </p:nvSpPr>
        <p:spPr>
          <a:xfrm>
            <a:off x="501296" y="331999"/>
            <a:ext cx="8640000" cy="1440000"/>
          </a:xfrm>
          <a:prstGeom prst="rect">
            <a:avLst/>
          </a:prstGeom>
        </p:spPr>
        <p:txBody>
          <a:bodyPr anchor="t">
            <a:noAutofit/>
          </a:bodyPr>
          <a:lstStyle>
            <a:lvl1pPr>
              <a:defRPr sz="3600">
                <a:solidFill>
                  <a:schemeClr val="accent1"/>
                </a:solidFill>
                <a:latin typeface="Arial" charset="0"/>
                <a:ea typeface="Arial" charset="0"/>
                <a:cs typeface="Arial" charset="0"/>
              </a:defRPr>
            </a:lvl1pPr>
          </a:lstStyle>
          <a:p>
            <a:r>
              <a:rPr lang="en-US" dirty="0"/>
              <a:t>Click to edit title style</a:t>
            </a:r>
          </a:p>
        </p:txBody>
      </p:sp>
      <p:sp>
        <p:nvSpPr>
          <p:cNvPr id="9" name="Text Placeholder 2">
            <a:extLst>
              <a:ext uri="{FF2B5EF4-FFF2-40B4-BE49-F238E27FC236}">
                <a16:creationId xmlns:a16="http://schemas.microsoft.com/office/drawing/2014/main" id="{ABAA0E1E-C48E-B744-9FBC-8CE9C53EE0BD}"/>
              </a:ext>
            </a:extLst>
          </p:cNvPr>
          <p:cNvSpPr>
            <a:spLocks noGrp="1"/>
          </p:cNvSpPr>
          <p:nvPr>
            <p:ph type="body" sz="quarter" idx="10"/>
          </p:nvPr>
        </p:nvSpPr>
        <p:spPr>
          <a:xfrm>
            <a:off x="6261296" y="1985999"/>
            <a:ext cx="5280000" cy="3960000"/>
          </a:xfrm>
          <a:prstGeom prst="rect">
            <a:avLst/>
          </a:prstGeom>
        </p:spPr>
        <p:txBody>
          <a:bodyPr/>
          <a:lstStyle>
            <a:lvl1pPr marL="0" indent="0">
              <a:lnSpc>
                <a:spcPct val="100000"/>
              </a:lnSpc>
              <a:buNone/>
              <a:defRPr sz="1800"/>
            </a:lvl1pPr>
            <a:lvl2pPr>
              <a:lnSpc>
                <a:spcPct val="100000"/>
              </a:lnSpc>
              <a:defRPr sz="1800"/>
            </a:lvl2pPr>
            <a:lvl3pPr>
              <a:lnSpc>
                <a:spcPct val="100000"/>
              </a:lnSpc>
              <a:defRPr sz="1800"/>
            </a:lvl3pPr>
            <a:lvl4pPr>
              <a:lnSpc>
                <a:spcPct val="100000"/>
              </a:lnSpc>
              <a:defRPr sz="1800"/>
            </a:lvl4pPr>
            <a:lvl5pPr>
              <a:lnSpc>
                <a:spcPct val="100000"/>
              </a:lnSpc>
              <a:defRPr sz="1800"/>
            </a:lvl5pPr>
          </a:lstStyle>
          <a:p>
            <a:pPr lvl="0"/>
            <a:r>
              <a:rPr lang="en-GB" dirty="0"/>
              <a:t>Click to edit Master text styles</a:t>
            </a:r>
          </a:p>
        </p:txBody>
      </p:sp>
      <p:sp>
        <p:nvSpPr>
          <p:cNvPr id="10" name="Picture Placeholder 10">
            <a:extLst>
              <a:ext uri="{FF2B5EF4-FFF2-40B4-BE49-F238E27FC236}">
                <a16:creationId xmlns:a16="http://schemas.microsoft.com/office/drawing/2014/main" id="{A6B950E3-89C3-A440-9217-45FD39D617B2}"/>
              </a:ext>
            </a:extLst>
          </p:cNvPr>
          <p:cNvSpPr>
            <a:spLocks noGrp="1"/>
          </p:cNvSpPr>
          <p:nvPr>
            <p:ph type="pic" sz="quarter" idx="11"/>
          </p:nvPr>
        </p:nvSpPr>
        <p:spPr>
          <a:xfrm>
            <a:off x="501296" y="1985999"/>
            <a:ext cx="5328000" cy="3960000"/>
          </a:xfrm>
          <a:prstGeom prst="rect">
            <a:avLst/>
          </a:prstGeom>
        </p:spPr>
        <p:txBody>
          <a:bodyPr/>
          <a:lstStyle>
            <a:lvl1pPr>
              <a:defRPr>
                <a:solidFill>
                  <a:schemeClr val="tx1">
                    <a:alpha val="0"/>
                  </a:schemeClr>
                </a:solidFill>
              </a:defRPr>
            </a:lvl1pPr>
          </a:lstStyle>
          <a:p>
            <a:endParaRPr lang="en-US" dirty="0"/>
          </a:p>
        </p:txBody>
      </p:sp>
    </p:spTree>
    <p:extLst>
      <p:ext uri="{BB962C8B-B14F-4D97-AF65-F5344CB8AC3E}">
        <p14:creationId xmlns:p14="http://schemas.microsoft.com/office/powerpoint/2010/main" val="35427895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67A891A-7904-E543-9720-E820412AF73F}"/>
              </a:ext>
            </a:extLst>
          </p:cNvPr>
          <p:cNvSpPr>
            <a:spLocks noGrp="1"/>
          </p:cNvSpPr>
          <p:nvPr>
            <p:ph type="title" hasCustomPrompt="1"/>
          </p:nvPr>
        </p:nvSpPr>
        <p:spPr>
          <a:xfrm>
            <a:off x="501296" y="331999"/>
            <a:ext cx="8640000" cy="1440000"/>
          </a:xfrm>
          <a:prstGeom prst="rect">
            <a:avLst/>
          </a:prstGeom>
        </p:spPr>
        <p:txBody>
          <a:bodyPr anchor="t">
            <a:noAutofit/>
          </a:bodyPr>
          <a:lstStyle>
            <a:lvl1pPr>
              <a:defRPr sz="3600">
                <a:solidFill>
                  <a:schemeClr val="accent1"/>
                </a:solidFill>
                <a:latin typeface="Arial" charset="0"/>
                <a:ea typeface="Arial" charset="0"/>
                <a:cs typeface="Arial" charset="0"/>
              </a:defRPr>
            </a:lvl1pPr>
          </a:lstStyle>
          <a:p>
            <a:r>
              <a:rPr lang="en-US" dirty="0"/>
              <a:t>Click to edit title style</a:t>
            </a:r>
          </a:p>
        </p:txBody>
      </p:sp>
      <p:sp>
        <p:nvSpPr>
          <p:cNvPr id="7" name="Text Placeholder 2">
            <a:extLst>
              <a:ext uri="{FF2B5EF4-FFF2-40B4-BE49-F238E27FC236}">
                <a16:creationId xmlns:a16="http://schemas.microsoft.com/office/drawing/2014/main" id="{9296326B-7F0F-3544-B11A-8DE984ADCF86}"/>
              </a:ext>
            </a:extLst>
          </p:cNvPr>
          <p:cNvSpPr>
            <a:spLocks noGrp="1"/>
          </p:cNvSpPr>
          <p:nvPr>
            <p:ph type="body" sz="quarter" idx="10"/>
          </p:nvPr>
        </p:nvSpPr>
        <p:spPr>
          <a:xfrm>
            <a:off x="501651" y="1985999"/>
            <a:ext cx="11039645" cy="3960000"/>
          </a:xfrm>
          <a:prstGeom prst="rect">
            <a:avLst/>
          </a:prstGeom>
        </p:spPr>
        <p:txBody>
          <a:bodyPr numCol="1"/>
          <a:lstStyle>
            <a:lvl1pPr marL="0" indent="0">
              <a:lnSpc>
                <a:spcPct val="100000"/>
              </a:lnSpc>
              <a:buFontTx/>
              <a:buNone/>
              <a:defRPr sz="1800"/>
            </a:lvl1pPr>
            <a:lvl2pPr marL="457200" indent="0">
              <a:lnSpc>
                <a:spcPct val="100000"/>
              </a:lnSpc>
              <a:buFontTx/>
              <a:buNone/>
              <a:defRPr sz="1800"/>
            </a:lvl2pPr>
            <a:lvl3pPr marL="914400" indent="0">
              <a:lnSpc>
                <a:spcPct val="100000"/>
              </a:lnSpc>
              <a:buFontTx/>
              <a:buNone/>
              <a:defRPr sz="1800"/>
            </a:lvl3pPr>
            <a:lvl4pPr marL="1371600" indent="0">
              <a:lnSpc>
                <a:spcPct val="100000"/>
              </a:lnSpc>
              <a:buFontTx/>
              <a:buNone/>
              <a:defRPr sz="1800"/>
            </a:lvl4pPr>
            <a:lvl5pPr marL="1828800" indent="0">
              <a:lnSpc>
                <a:spcPct val="100000"/>
              </a:lnSpc>
              <a:buFontTx/>
              <a:buNone/>
              <a:defRPr sz="1800"/>
            </a:lvl5pPr>
          </a:lstStyle>
          <a:p>
            <a:pPr lvl="0"/>
            <a:r>
              <a:rPr lang="en-GB" dirty="0"/>
              <a:t>Click to edit Master text styles</a:t>
            </a:r>
          </a:p>
        </p:txBody>
      </p:sp>
      <p:sp>
        <p:nvSpPr>
          <p:cNvPr id="8" name="Picture Placeholder 10">
            <a:extLst>
              <a:ext uri="{FF2B5EF4-FFF2-40B4-BE49-F238E27FC236}">
                <a16:creationId xmlns:a16="http://schemas.microsoft.com/office/drawing/2014/main" id="{46C89DED-E004-744F-87C7-BF6C59AC6BDB}"/>
              </a:ext>
            </a:extLst>
          </p:cNvPr>
          <p:cNvSpPr>
            <a:spLocks noGrp="1"/>
          </p:cNvSpPr>
          <p:nvPr>
            <p:ph type="pic" sz="quarter" idx="11"/>
          </p:nvPr>
        </p:nvSpPr>
        <p:spPr>
          <a:xfrm>
            <a:off x="6213296" y="1985999"/>
            <a:ext cx="5328000" cy="1836000"/>
          </a:xfrm>
          <a:prstGeom prst="rect">
            <a:avLst/>
          </a:prstGeom>
        </p:spPr>
        <p:txBody>
          <a:bodyPr/>
          <a:lstStyle>
            <a:lvl1pPr>
              <a:defRPr>
                <a:solidFill>
                  <a:schemeClr val="tx1">
                    <a:alpha val="0"/>
                  </a:schemeClr>
                </a:solidFill>
              </a:defRPr>
            </a:lvl1pPr>
          </a:lstStyle>
          <a:p>
            <a:endParaRPr lang="en-US" dirty="0"/>
          </a:p>
        </p:txBody>
      </p:sp>
    </p:spTree>
    <p:extLst>
      <p:ext uri="{BB962C8B-B14F-4D97-AF65-F5344CB8AC3E}">
        <p14:creationId xmlns:p14="http://schemas.microsoft.com/office/powerpoint/2010/main" val="36225286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050B2CB8-D3A7-4A46-863E-CCD1412699CC}"/>
              </a:ext>
            </a:extLst>
          </p:cNvPr>
          <p:cNvSpPr>
            <a:spLocks noGrp="1"/>
          </p:cNvSpPr>
          <p:nvPr>
            <p:ph type="title" hasCustomPrompt="1"/>
          </p:nvPr>
        </p:nvSpPr>
        <p:spPr>
          <a:xfrm>
            <a:off x="501296" y="331999"/>
            <a:ext cx="8640000" cy="1440000"/>
          </a:xfrm>
          <a:prstGeom prst="rect">
            <a:avLst/>
          </a:prstGeom>
        </p:spPr>
        <p:txBody>
          <a:bodyPr anchor="t">
            <a:noAutofit/>
          </a:bodyPr>
          <a:lstStyle>
            <a:lvl1pPr>
              <a:defRPr sz="3600">
                <a:solidFill>
                  <a:schemeClr val="accent1"/>
                </a:solidFill>
                <a:latin typeface="Arial" charset="0"/>
                <a:ea typeface="Arial" charset="0"/>
                <a:cs typeface="Arial" charset="0"/>
              </a:defRPr>
            </a:lvl1pPr>
          </a:lstStyle>
          <a:p>
            <a:r>
              <a:rPr lang="en-US" dirty="0"/>
              <a:t>Click to edit title style</a:t>
            </a:r>
          </a:p>
        </p:txBody>
      </p:sp>
      <p:sp>
        <p:nvSpPr>
          <p:cNvPr id="9" name="Text Placeholder 2">
            <a:extLst>
              <a:ext uri="{FF2B5EF4-FFF2-40B4-BE49-F238E27FC236}">
                <a16:creationId xmlns:a16="http://schemas.microsoft.com/office/drawing/2014/main" id="{F8035AC8-8CAA-3E40-89A4-2EB0B46C1FA1}"/>
              </a:ext>
            </a:extLst>
          </p:cNvPr>
          <p:cNvSpPr>
            <a:spLocks noGrp="1"/>
          </p:cNvSpPr>
          <p:nvPr>
            <p:ph type="body" sz="quarter" idx="10"/>
          </p:nvPr>
        </p:nvSpPr>
        <p:spPr>
          <a:xfrm>
            <a:off x="501651" y="1985999"/>
            <a:ext cx="11039645" cy="3960000"/>
          </a:xfrm>
          <a:prstGeom prst="rect">
            <a:avLst/>
          </a:prstGeom>
        </p:spPr>
        <p:txBody>
          <a:bodyPr numCol="1"/>
          <a:lstStyle>
            <a:lvl1pPr marL="0" indent="0">
              <a:lnSpc>
                <a:spcPct val="100000"/>
              </a:lnSpc>
              <a:buNone/>
              <a:defRPr sz="1800"/>
            </a:lvl1pPr>
            <a:lvl2pPr>
              <a:lnSpc>
                <a:spcPct val="100000"/>
              </a:lnSpc>
              <a:defRPr sz="1800"/>
            </a:lvl2pPr>
            <a:lvl3pPr>
              <a:lnSpc>
                <a:spcPct val="100000"/>
              </a:lnSpc>
              <a:defRPr sz="1800"/>
            </a:lvl3pPr>
            <a:lvl4pPr>
              <a:lnSpc>
                <a:spcPct val="100000"/>
              </a:lnSpc>
              <a:defRPr sz="1800"/>
            </a:lvl4pPr>
            <a:lvl5pPr>
              <a:lnSpc>
                <a:spcPct val="100000"/>
              </a:lnSpc>
              <a:defRPr sz="1800"/>
            </a:lvl5pPr>
          </a:lstStyle>
          <a:p>
            <a:pPr lvl="0"/>
            <a:r>
              <a:rPr lang="en-GB" dirty="0"/>
              <a:t>Click to edit Master text styles</a:t>
            </a:r>
          </a:p>
        </p:txBody>
      </p:sp>
      <p:sp>
        <p:nvSpPr>
          <p:cNvPr id="10" name="Picture Placeholder 10">
            <a:extLst>
              <a:ext uri="{FF2B5EF4-FFF2-40B4-BE49-F238E27FC236}">
                <a16:creationId xmlns:a16="http://schemas.microsoft.com/office/drawing/2014/main" id="{2073AA17-48D3-0849-B09A-CA0F79508AA5}"/>
              </a:ext>
            </a:extLst>
          </p:cNvPr>
          <p:cNvSpPr>
            <a:spLocks noGrp="1"/>
          </p:cNvSpPr>
          <p:nvPr>
            <p:ph type="pic" sz="quarter" idx="11"/>
          </p:nvPr>
        </p:nvSpPr>
        <p:spPr>
          <a:xfrm>
            <a:off x="6213296" y="4122699"/>
            <a:ext cx="5328000" cy="1836000"/>
          </a:xfrm>
          <a:prstGeom prst="rect">
            <a:avLst/>
          </a:prstGeom>
        </p:spPr>
        <p:txBody>
          <a:bodyPr/>
          <a:lstStyle>
            <a:lvl1pPr>
              <a:defRPr>
                <a:solidFill>
                  <a:schemeClr val="tx1">
                    <a:alpha val="0"/>
                  </a:schemeClr>
                </a:solidFill>
              </a:defRPr>
            </a:lvl1pPr>
          </a:lstStyle>
          <a:p>
            <a:endParaRPr lang="en-US" dirty="0"/>
          </a:p>
        </p:txBody>
      </p:sp>
    </p:spTree>
    <p:extLst>
      <p:ext uri="{BB962C8B-B14F-4D97-AF65-F5344CB8AC3E}">
        <p14:creationId xmlns:p14="http://schemas.microsoft.com/office/powerpoint/2010/main" val="4171946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A6B7E91-6EC9-DF40-95A4-B51E12CCA3BA}"/>
              </a:ext>
            </a:extLst>
          </p:cNvPr>
          <p:cNvSpPr>
            <a:spLocks noGrp="1"/>
          </p:cNvSpPr>
          <p:nvPr>
            <p:ph type="title" hasCustomPrompt="1"/>
          </p:nvPr>
        </p:nvSpPr>
        <p:spPr>
          <a:xfrm>
            <a:off x="501296" y="331999"/>
            <a:ext cx="8640000" cy="1440000"/>
          </a:xfrm>
          <a:prstGeom prst="rect">
            <a:avLst/>
          </a:prstGeom>
        </p:spPr>
        <p:txBody>
          <a:bodyPr anchor="t">
            <a:noAutofit/>
          </a:bodyPr>
          <a:lstStyle>
            <a:lvl1pPr>
              <a:defRPr sz="3600">
                <a:solidFill>
                  <a:schemeClr val="accent1"/>
                </a:solidFill>
                <a:latin typeface="Arial" charset="0"/>
                <a:ea typeface="Arial" charset="0"/>
                <a:cs typeface="Arial" charset="0"/>
              </a:defRPr>
            </a:lvl1pPr>
          </a:lstStyle>
          <a:p>
            <a:r>
              <a:rPr lang="en-US" dirty="0"/>
              <a:t>Click to edit title style</a:t>
            </a:r>
          </a:p>
        </p:txBody>
      </p:sp>
      <p:sp>
        <p:nvSpPr>
          <p:cNvPr id="5" name="Text Placeholder 2">
            <a:extLst>
              <a:ext uri="{FF2B5EF4-FFF2-40B4-BE49-F238E27FC236}">
                <a16:creationId xmlns:a16="http://schemas.microsoft.com/office/drawing/2014/main" id="{153D8343-6210-6B41-A386-6177E69331B8}"/>
              </a:ext>
            </a:extLst>
          </p:cNvPr>
          <p:cNvSpPr>
            <a:spLocks noGrp="1"/>
          </p:cNvSpPr>
          <p:nvPr>
            <p:ph type="body" sz="quarter" idx="10"/>
          </p:nvPr>
        </p:nvSpPr>
        <p:spPr>
          <a:xfrm>
            <a:off x="501651" y="1985999"/>
            <a:ext cx="11040533" cy="3960000"/>
          </a:xfrm>
          <a:prstGeom prst="rect">
            <a:avLst/>
          </a:prstGeom>
        </p:spPr>
        <p:txBody>
          <a:bodyPr/>
          <a:lstStyle>
            <a:lvl1pPr marL="0" indent="0">
              <a:lnSpc>
                <a:spcPct val="100000"/>
              </a:lnSpc>
              <a:buNone/>
              <a:defRPr sz="1800"/>
            </a:lvl1pPr>
            <a:lvl2pPr>
              <a:lnSpc>
                <a:spcPct val="100000"/>
              </a:lnSpc>
              <a:defRPr sz="1800"/>
            </a:lvl2pPr>
            <a:lvl3pPr>
              <a:lnSpc>
                <a:spcPct val="100000"/>
              </a:lnSpc>
              <a:defRPr sz="1800"/>
            </a:lvl3pPr>
            <a:lvl4pPr>
              <a:lnSpc>
                <a:spcPct val="100000"/>
              </a:lnSpc>
              <a:defRPr sz="1800"/>
            </a:lvl4pPr>
            <a:lvl5pPr>
              <a:lnSpc>
                <a:spcPct val="100000"/>
              </a:lnSpc>
              <a:defRPr sz="1800"/>
            </a:lvl5pPr>
          </a:lstStyle>
          <a:p>
            <a:pPr lvl="0"/>
            <a:r>
              <a:rPr lang="en-GB" dirty="0"/>
              <a:t>Click to edit Master text styles</a:t>
            </a:r>
          </a:p>
        </p:txBody>
      </p:sp>
    </p:spTree>
    <p:extLst>
      <p:ext uri="{BB962C8B-B14F-4D97-AF65-F5344CB8AC3E}">
        <p14:creationId xmlns:p14="http://schemas.microsoft.com/office/powerpoint/2010/main" val="1346975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C2D1F39-0FFA-8244-BB67-A17FB79AB2DB}"/>
              </a:ext>
            </a:extLst>
          </p:cNvPr>
          <p:cNvSpPr>
            <a:spLocks noGrp="1"/>
          </p:cNvSpPr>
          <p:nvPr>
            <p:ph type="title" hasCustomPrompt="1"/>
          </p:nvPr>
        </p:nvSpPr>
        <p:spPr>
          <a:xfrm>
            <a:off x="501296" y="331999"/>
            <a:ext cx="8640000" cy="1440000"/>
          </a:xfrm>
          <a:prstGeom prst="rect">
            <a:avLst/>
          </a:prstGeom>
        </p:spPr>
        <p:txBody>
          <a:bodyPr anchor="t">
            <a:noAutofit/>
          </a:bodyPr>
          <a:lstStyle>
            <a:lvl1pPr>
              <a:defRPr sz="3600">
                <a:solidFill>
                  <a:schemeClr val="accent1"/>
                </a:solidFill>
                <a:latin typeface="Arial" charset="0"/>
                <a:ea typeface="Arial" charset="0"/>
                <a:cs typeface="Arial" charset="0"/>
              </a:defRPr>
            </a:lvl1pPr>
          </a:lstStyle>
          <a:p>
            <a:r>
              <a:rPr lang="en-US" dirty="0"/>
              <a:t>Click to edit title style</a:t>
            </a:r>
          </a:p>
        </p:txBody>
      </p:sp>
      <p:sp>
        <p:nvSpPr>
          <p:cNvPr id="7" name="Text Placeholder 2">
            <a:extLst>
              <a:ext uri="{FF2B5EF4-FFF2-40B4-BE49-F238E27FC236}">
                <a16:creationId xmlns:a16="http://schemas.microsoft.com/office/drawing/2014/main" id="{A6290DA1-0282-6049-BFED-22E37E0DE2DC}"/>
              </a:ext>
            </a:extLst>
          </p:cNvPr>
          <p:cNvSpPr>
            <a:spLocks noGrp="1"/>
          </p:cNvSpPr>
          <p:nvPr>
            <p:ph type="body" sz="quarter" idx="10"/>
          </p:nvPr>
        </p:nvSpPr>
        <p:spPr>
          <a:xfrm>
            <a:off x="501651" y="1985999"/>
            <a:ext cx="5280000" cy="3960000"/>
          </a:xfrm>
          <a:prstGeom prst="rect">
            <a:avLst/>
          </a:prstGeom>
        </p:spPr>
        <p:txBody>
          <a:bodyPr/>
          <a:lstStyle>
            <a:lvl1pPr marL="0" indent="0">
              <a:lnSpc>
                <a:spcPct val="100000"/>
              </a:lnSpc>
              <a:buNone/>
              <a:defRPr sz="1800"/>
            </a:lvl1pPr>
            <a:lvl2pPr>
              <a:lnSpc>
                <a:spcPct val="100000"/>
              </a:lnSpc>
              <a:defRPr sz="1800"/>
            </a:lvl2pPr>
            <a:lvl3pPr>
              <a:lnSpc>
                <a:spcPct val="100000"/>
              </a:lnSpc>
              <a:defRPr sz="1800"/>
            </a:lvl3pPr>
            <a:lvl4pPr>
              <a:lnSpc>
                <a:spcPct val="100000"/>
              </a:lnSpc>
              <a:defRPr sz="1800"/>
            </a:lvl4pPr>
            <a:lvl5pPr>
              <a:lnSpc>
                <a:spcPct val="100000"/>
              </a:lnSpc>
              <a:defRPr sz="1800"/>
            </a:lvl5pPr>
          </a:lstStyle>
          <a:p>
            <a:pPr lvl="0"/>
            <a:r>
              <a:rPr lang="en-GB" dirty="0"/>
              <a:t>Click to edit Master text styles</a:t>
            </a:r>
          </a:p>
        </p:txBody>
      </p:sp>
      <p:sp>
        <p:nvSpPr>
          <p:cNvPr id="8" name="Picture Placeholder 10">
            <a:extLst>
              <a:ext uri="{FF2B5EF4-FFF2-40B4-BE49-F238E27FC236}">
                <a16:creationId xmlns:a16="http://schemas.microsoft.com/office/drawing/2014/main" id="{58F1E2FD-63FF-0D4E-A1CB-A34BBB0703A7}"/>
              </a:ext>
            </a:extLst>
          </p:cNvPr>
          <p:cNvSpPr>
            <a:spLocks noGrp="1"/>
          </p:cNvSpPr>
          <p:nvPr>
            <p:ph type="pic" sz="quarter" idx="11"/>
          </p:nvPr>
        </p:nvSpPr>
        <p:spPr>
          <a:xfrm>
            <a:off x="6213296" y="1985999"/>
            <a:ext cx="5328000" cy="3960000"/>
          </a:xfrm>
          <a:prstGeom prst="rect">
            <a:avLst/>
          </a:prstGeom>
        </p:spPr>
        <p:txBody>
          <a:bodyPr/>
          <a:lstStyle>
            <a:lvl1pPr>
              <a:defRPr>
                <a:solidFill>
                  <a:schemeClr val="tx1">
                    <a:alpha val="0"/>
                  </a:schemeClr>
                </a:solidFill>
              </a:defRPr>
            </a:lvl1pPr>
          </a:lstStyle>
          <a:p>
            <a:endParaRPr lang="en-US" dirty="0"/>
          </a:p>
        </p:txBody>
      </p:sp>
    </p:spTree>
    <p:extLst>
      <p:ext uri="{BB962C8B-B14F-4D97-AF65-F5344CB8AC3E}">
        <p14:creationId xmlns:p14="http://schemas.microsoft.com/office/powerpoint/2010/main" val="2722453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AFF1109A-64F3-CD4A-982A-44ECD9A06AC9}"/>
              </a:ext>
            </a:extLst>
          </p:cNvPr>
          <p:cNvSpPr>
            <a:spLocks noGrp="1"/>
          </p:cNvSpPr>
          <p:nvPr>
            <p:ph type="title" hasCustomPrompt="1"/>
          </p:nvPr>
        </p:nvSpPr>
        <p:spPr>
          <a:xfrm>
            <a:off x="501296" y="331999"/>
            <a:ext cx="8640000" cy="1440000"/>
          </a:xfrm>
          <a:prstGeom prst="rect">
            <a:avLst/>
          </a:prstGeom>
        </p:spPr>
        <p:txBody>
          <a:bodyPr anchor="t">
            <a:noAutofit/>
          </a:bodyPr>
          <a:lstStyle>
            <a:lvl1pPr>
              <a:defRPr sz="3600">
                <a:solidFill>
                  <a:schemeClr val="accent1"/>
                </a:solidFill>
                <a:latin typeface="Arial" charset="0"/>
                <a:ea typeface="Arial" charset="0"/>
                <a:cs typeface="Arial" charset="0"/>
              </a:defRPr>
            </a:lvl1pPr>
          </a:lstStyle>
          <a:p>
            <a:r>
              <a:rPr lang="en-US" dirty="0"/>
              <a:t>Click to edit title style</a:t>
            </a:r>
          </a:p>
        </p:txBody>
      </p:sp>
      <p:sp>
        <p:nvSpPr>
          <p:cNvPr id="9" name="Text Placeholder 2">
            <a:extLst>
              <a:ext uri="{FF2B5EF4-FFF2-40B4-BE49-F238E27FC236}">
                <a16:creationId xmlns:a16="http://schemas.microsoft.com/office/drawing/2014/main" id="{ABAA0E1E-C48E-B744-9FBC-8CE9C53EE0BD}"/>
              </a:ext>
            </a:extLst>
          </p:cNvPr>
          <p:cNvSpPr>
            <a:spLocks noGrp="1"/>
          </p:cNvSpPr>
          <p:nvPr>
            <p:ph type="body" sz="quarter" idx="10"/>
          </p:nvPr>
        </p:nvSpPr>
        <p:spPr>
          <a:xfrm>
            <a:off x="6261296" y="1985999"/>
            <a:ext cx="5280000" cy="3960000"/>
          </a:xfrm>
          <a:prstGeom prst="rect">
            <a:avLst/>
          </a:prstGeom>
        </p:spPr>
        <p:txBody>
          <a:bodyPr/>
          <a:lstStyle>
            <a:lvl1pPr marL="0" indent="0">
              <a:lnSpc>
                <a:spcPct val="100000"/>
              </a:lnSpc>
              <a:buNone/>
              <a:defRPr sz="1800"/>
            </a:lvl1pPr>
            <a:lvl2pPr>
              <a:lnSpc>
                <a:spcPct val="100000"/>
              </a:lnSpc>
              <a:defRPr sz="1800"/>
            </a:lvl2pPr>
            <a:lvl3pPr>
              <a:lnSpc>
                <a:spcPct val="100000"/>
              </a:lnSpc>
              <a:defRPr sz="1800"/>
            </a:lvl3pPr>
            <a:lvl4pPr>
              <a:lnSpc>
                <a:spcPct val="100000"/>
              </a:lnSpc>
              <a:defRPr sz="1800"/>
            </a:lvl4pPr>
            <a:lvl5pPr>
              <a:lnSpc>
                <a:spcPct val="100000"/>
              </a:lnSpc>
              <a:defRPr sz="1800"/>
            </a:lvl5pPr>
          </a:lstStyle>
          <a:p>
            <a:pPr lvl="0"/>
            <a:r>
              <a:rPr lang="en-GB" dirty="0"/>
              <a:t>Click to edit Master text styles</a:t>
            </a:r>
          </a:p>
        </p:txBody>
      </p:sp>
      <p:sp>
        <p:nvSpPr>
          <p:cNvPr id="10" name="Picture Placeholder 10">
            <a:extLst>
              <a:ext uri="{FF2B5EF4-FFF2-40B4-BE49-F238E27FC236}">
                <a16:creationId xmlns:a16="http://schemas.microsoft.com/office/drawing/2014/main" id="{A6B950E3-89C3-A440-9217-45FD39D617B2}"/>
              </a:ext>
            </a:extLst>
          </p:cNvPr>
          <p:cNvSpPr>
            <a:spLocks noGrp="1"/>
          </p:cNvSpPr>
          <p:nvPr>
            <p:ph type="pic" sz="quarter" idx="11"/>
          </p:nvPr>
        </p:nvSpPr>
        <p:spPr>
          <a:xfrm>
            <a:off x="501296" y="1985999"/>
            <a:ext cx="5328000" cy="3960000"/>
          </a:xfrm>
          <a:prstGeom prst="rect">
            <a:avLst/>
          </a:prstGeom>
        </p:spPr>
        <p:txBody>
          <a:bodyPr/>
          <a:lstStyle>
            <a:lvl1pPr>
              <a:defRPr>
                <a:solidFill>
                  <a:schemeClr val="tx1">
                    <a:alpha val="0"/>
                  </a:schemeClr>
                </a:solidFill>
              </a:defRPr>
            </a:lvl1pPr>
          </a:lstStyle>
          <a:p>
            <a:endParaRPr lang="en-US" dirty="0"/>
          </a:p>
        </p:txBody>
      </p:sp>
    </p:spTree>
    <p:extLst>
      <p:ext uri="{BB962C8B-B14F-4D97-AF65-F5344CB8AC3E}">
        <p14:creationId xmlns:p14="http://schemas.microsoft.com/office/powerpoint/2010/main" val="1826040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67A891A-7904-E543-9720-E820412AF73F}"/>
              </a:ext>
            </a:extLst>
          </p:cNvPr>
          <p:cNvSpPr>
            <a:spLocks noGrp="1"/>
          </p:cNvSpPr>
          <p:nvPr>
            <p:ph type="title" hasCustomPrompt="1"/>
          </p:nvPr>
        </p:nvSpPr>
        <p:spPr>
          <a:xfrm>
            <a:off x="501296" y="331999"/>
            <a:ext cx="8640000" cy="1440000"/>
          </a:xfrm>
          <a:prstGeom prst="rect">
            <a:avLst/>
          </a:prstGeom>
        </p:spPr>
        <p:txBody>
          <a:bodyPr anchor="t">
            <a:noAutofit/>
          </a:bodyPr>
          <a:lstStyle>
            <a:lvl1pPr>
              <a:defRPr sz="3600">
                <a:solidFill>
                  <a:schemeClr val="accent1"/>
                </a:solidFill>
                <a:latin typeface="Arial" charset="0"/>
                <a:ea typeface="Arial" charset="0"/>
                <a:cs typeface="Arial" charset="0"/>
              </a:defRPr>
            </a:lvl1pPr>
          </a:lstStyle>
          <a:p>
            <a:r>
              <a:rPr lang="en-US" dirty="0"/>
              <a:t>Click to edit title style</a:t>
            </a:r>
          </a:p>
        </p:txBody>
      </p:sp>
      <p:sp>
        <p:nvSpPr>
          <p:cNvPr id="7" name="Text Placeholder 2">
            <a:extLst>
              <a:ext uri="{FF2B5EF4-FFF2-40B4-BE49-F238E27FC236}">
                <a16:creationId xmlns:a16="http://schemas.microsoft.com/office/drawing/2014/main" id="{9296326B-7F0F-3544-B11A-8DE984ADCF86}"/>
              </a:ext>
            </a:extLst>
          </p:cNvPr>
          <p:cNvSpPr>
            <a:spLocks noGrp="1"/>
          </p:cNvSpPr>
          <p:nvPr>
            <p:ph type="body" sz="quarter" idx="10"/>
          </p:nvPr>
        </p:nvSpPr>
        <p:spPr>
          <a:xfrm>
            <a:off x="501651" y="1985999"/>
            <a:ext cx="11039645" cy="3960000"/>
          </a:xfrm>
          <a:prstGeom prst="rect">
            <a:avLst/>
          </a:prstGeom>
        </p:spPr>
        <p:txBody>
          <a:bodyPr numCol="1"/>
          <a:lstStyle>
            <a:lvl1pPr marL="0" indent="0">
              <a:lnSpc>
                <a:spcPct val="100000"/>
              </a:lnSpc>
              <a:buFontTx/>
              <a:buNone/>
              <a:defRPr sz="1800"/>
            </a:lvl1pPr>
            <a:lvl2pPr marL="457200" indent="0">
              <a:lnSpc>
                <a:spcPct val="100000"/>
              </a:lnSpc>
              <a:buFontTx/>
              <a:buNone/>
              <a:defRPr sz="1800"/>
            </a:lvl2pPr>
            <a:lvl3pPr marL="914400" indent="0">
              <a:lnSpc>
                <a:spcPct val="100000"/>
              </a:lnSpc>
              <a:buFontTx/>
              <a:buNone/>
              <a:defRPr sz="1800"/>
            </a:lvl3pPr>
            <a:lvl4pPr marL="1371600" indent="0">
              <a:lnSpc>
                <a:spcPct val="100000"/>
              </a:lnSpc>
              <a:buFontTx/>
              <a:buNone/>
              <a:defRPr sz="1800"/>
            </a:lvl4pPr>
            <a:lvl5pPr marL="1828800" indent="0">
              <a:lnSpc>
                <a:spcPct val="100000"/>
              </a:lnSpc>
              <a:buFontTx/>
              <a:buNone/>
              <a:defRPr sz="1800"/>
            </a:lvl5pPr>
          </a:lstStyle>
          <a:p>
            <a:pPr lvl="0"/>
            <a:r>
              <a:rPr lang="en-GB" dirty="0"/>
              <a:t>Click to edit Master text styles</a:t>
            </a:r>
          </a:p>
        </p:txBody>
      </p:sp>
      <p:sp>
        <p:nvSpPr>
          <p:cNvPr id="8" name="Picture Placeholder 10">
            <a:extLst>
              <a:ext uri="{FF2B5EF4-FFF2-40B4-BE49-F238E27FC236}">
                <a16:creationId xmlns:a16="http://schemas.microsoft.com/office/drawing/2014/main" id="{46C89DED-E004-744F-87C7-BF6C59AC6BDB}"/>
              </a:ext>
            </a:extLst>
          </p:cNvPr>
          <p:cNvSpPr>
            <a:spLocks noGrp="1"/>
          </p:cNvSpPr>
          <p:nvPr>
            <p:ph type="pic" sz="quarter" idx="11"/>
          </p:nvPr>
        </p:nvSpPr>
        <p:spPr>
          <a:xfrm>
            <a:off x="6213296" y="1985999"/>
            <a:ext cx="5328000" cy="1836000"/>
          </a:xfrm>
          <a:prstGeom prst="rect">
            <a:avLst/>
          </a:prstGeom>
        </p:spPr>
        <p:txBody>
          <a:bodyPr/>
          <a:lstStyle>
            <a:lvl1pPr>
              <a:defRPr>
                <a:solidFill>
                  <a:schemeClr val="tx1">
                    <a:alpha val="0"/>
                  </a:schemeClr>
                </a:solidFill>
              </a:defRPr>
            </a:lvl1pPr>
          </a:lstStyle>
          <a:p>
            <a:endParaRPr lang="en-US" dirty="0"/>
          </a:p>
        </p:txBody>
      </p:sp>
    </p:spTree>
    <p:extLst>
      <p:ext uri="{BB962C8B-B14F-4D97-AF65-F5344CB8AC3E}">
        <p14:creationId xmlns:p14="http://schemas.microsoft.com/office/powerpoint/2010/main" val="3972109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050B2CB8-D3A7-4A46-863E-CCD1412699CC}"/>
              </a:ext>
            </a:extLst>
          </p:cNvPr>
          <p:cNvSpPr>
            <a:spLocks noGrp="1"/>
          </p:cNvSpPr>
          <p:nvPr>
            <p:ph type="title" hasCustomPrompt="1"/>
          </p:nvPr>
        </p:nvSpPr>
        <p:spPr>
          <a:xfrm>
            <a:off x="501296" y="331999"/>
            <a:ext cx="8640000" cy="1440000"/>
          </a:xfrm>
          <a:prstGeom prst="rect">
            <a:avLst/>
          </a:prstGeom>
        </p:spPr>
        <p:txBody>
          <a:bodyPr anchor="t">
            <a:noAutofit/>
          </a:bodyPr>
          <a:lstStyle>
            <a:lvl1pPr>
              <a:defRPr sz="3600">
                <a:solidFill>
                  <a:schemeClr val="accent1"/>
                </a:solidFill>
                <a:latin typeface="Arial" charset="0"/>
                <a:ea typeface="Arial" charset="0"/>
                <a:cs typeface="Arial" charset="0"/>
              </a:defRPr>
            </a:lvl1pPr>
          </a:lstStyle>
          <a:p>
            <a:r>
              <a:rPr lang="en-US" dirty="0"/>
              <a:t>Click to edit title style</a:t>
            </a:r>
          </a:p>
        </p:txBody>
      </p:sp>
      <p:sp>
        <p:nvSpPr>
          <p:cNvPr id="9" name="Text Placeholder 2">
            <a:extLst>
              <a:ext uri="{FF2B5EF4-FFF2-40B4-BE49-F238E27FC236}">
                <a16:creationId xmlns:a16="http://schemas.microsoft.com/office/drawing/2014/main" id="{F8035AC8-8CAA-3E40-89A4-2EB0B46C1FA1}"/>
              </a:ext>
            </a:extLst>
          </p:cNvPr>
          <p:cNvSpPr>
            <a:spLocks noGrp="1"/>
          </p:cNvSpPr>
          <p:nvPr>
            <p:ph type="body" sz="quarter" idx="10"/>
          </p:nvPr>
        </p:nvSpPr>
        <p:spPr>
          <a:xfrm>
            <a:off x="501651" y="1985999"/>
            <a:ext cx="11039645" cy="3960000"/>
          </a:xfrm>
          <a:prstGeom prst="rect">
            <a:avLst/>
          </a:prstGeom>
        </p:spPr>
        <p:txBody>
          <a:bodyPr numCol="1"/>
          <a:lstStyle>
            <a:lvl1pPr marL="0" indent="0">
              <a:lnSpc>
                <a:spcPct val="100000"/>
              </a:lnSpc>
              <a:buNone/>
              <a:defRPr sz="1800"/>
            </a:lvl1pPr>
            <a:lvl2pPr>
              <a:lnSpc>
                <a:spcPct val="100000"/>
              </a:lnSpc>
              <a:defRPr sz="1800"/>
            </a:lvl2pPr>
            <a:lvl3pPr>
              <a:lnSpc>
                <a:spcPct val="100000"/>
              </a:lnSpc>
              <a:defRPr sz="1800"/>
            </a:lvl3pPr>
            <a:lvl4pPr>
              <a:lnSpc>
                <a:spcPct val="100000"/>
              </a:lnSpc>
              <a:defRPr sz="1800"/>
            </a:lvl4pPr>
            <a:lvl5pPr>
              <a:lnSpc>
                <a:spcPct val="100000"/>
              </a:lnSpc>
              <a:defRPr sz="1800"/>
            </a:lvl5pPr>
          </a:lstStyle>
          <a:p>
            <a:pPr lvl="0"/>
            <a:r>
              <a:rPr lang="en-GB" dirty="0"/>
              <a:t>Click to edit Master text styles</a:t>
            </a:r>
          </a:p>
        </p:txBody>
      </p:sp>
      <p:sp>
        <p:nvSpPr>
          <p:cNvPr id="10" name="Picture Placeholder 10">
            <a:extLst>
              <a:ext uri="{FF2B5EF4-FFF2-40B4-BE49-F238E27FC236}">
                <a16:creationId xmlns:a16="http://schemas.microsoft.com/office/drawing/2014/main" id="{2073AA17-48D3-0849-B09A-CA0F79508AA5}"/>
              </a:ext>
            </a:extLst>
          </p:cNvPr>
          <p:cNvSpPr>
            <a:spLocks noGrp="1"/>
          </p:cNvSpPr>
          <p:nvPr>
            <p:ph type="pic" sz="quarter" idx="11"/>
          </p:nvPr>
        </p:nvSpPr>
        <p:spPr>
          <a:xfrm>
            <a:off x="6213296" y="4122699"/>
            <a:ext cx="5328000" cy="1836000"/>
          </a:xfrm>
          <a:prstGeom prst="rect">
            <a:avLst/>
          </a:prstGeom>
        </p:spPr>
        <p:txBody>
          <a:bodyPr/>
          <a:lstStyle>
            <a:lvl1pPr>
              <a:defRPr>
                <a:solidFill>
                  <a:schemeClr val="tx1">
                    <a:alpha val="0"/>
                  </a:schemeClr>
                </a:solidFill>
              </a:defRPr>
            </a:lvl1pPr>
          </a:lstStyle>
          <a:p>
            <a:endParaRPr lang="en-US" dirty="0"/>
          </a:p>
        </p:txBody>
      </p:sp>
    </p:spTree>
    <p:extLst>
      <p:ext uri="{BB962C8B-B14F-4D97-AF65-F5344CB8AC3E}">
        <p14:creationId xmlns:p14="http://schemas.microsoft.com/office/powerpoint/2010/main" val="351162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FAB7E03C-A7E1-BF4C-884D-D659777324A4}"/>
              </a:ext>
            </a:extLst>
          </p:cNvPr>
          <p:cNvSpPr>
            <a:spLocks noGrp="1"/>
          </p:cNvSpPr>
          <p:nvPr>
            <p:ph idx="1"/>
          </p:nvPr>
        </p:nvSpPr>
        <p:spPr>
          <a:xfrm>
            <a:off x="501296" y="1973299"/>
            <a:ext cx="11040000" cy="3960000"/>
          </a:xfrm>
          <a:prstGeom prst="rect">
            <a:avLst/>
          </a:prstGeom>
        </p:spPr>
        <p:txBody>
          <a:bodyPr/>
          <a:lstStyle>
            <a:lvl1pPr>
              <a:defRPr>
                <a:solidFill>
                  <a:srgbClr val="425563">
                    <a:alpha val="0"/>
                  </a:srgbClr>
                </a:solidFill>
                <a:latin typeface="Arial" charset="0"/>
                <a:ea typeface="Arial" charset="0"/>
                <a:cs typeface="Arial" charset="0"/>
              </a:defRPr>
            </a:lvl1pPr>
            <a:lvl2pPr>
              <a:defRPr>
                <a:solidFill>
                  <a:srgbClr val="425563">
                    <a:alpha val="0"/>
                  </a:srgbClr>
                </a:solidFill>
                <a:latin typeface="Arial" charset="0"/>
                <a:ea typeface="Arial" charset="0"/>
                <a:cs typeface="Arial" charset="0"/>
              </a:defRPr>
            </a:lvl2pPr>
            <a:lvl3pPr>
              <a:defRPr>
                <a:solidFill>
                  <a:srgbClr val="425563">
                    <a:alpha val="0"/>
                  </a:srgbClr>
                </a:solidFill>
                <a:latin typeface="Arial" charset="0"/>
                <a:ea typeface="Arial" charset="0"/>
                <a:cs typeface="Arial" charset="0"/>
              </a:defRPr>
            </a:lvl3pPr>
            <a:lvl4pPr>
              <a:defRPr>
                <a:solidFill>
                  <a:srgbClr val="425563">
                    <a:alpha val="0"/>
                  </a:srgbClr>
                </a:solidFill>
                <a:latin typeface="Arial" charset="0"/>
                <a:ea typeface="Arial" charset="0"/>
                <a:cs typeface="Arial" charset="0"/>
              </a:defRPr>
            </a:lvl4pPr>
            <a:lvl5pPr>
              <a:defRPr>
                <a:solidFill>
                  <a:srgbClr val="425563">
                    <a:alpha val="0"/>
                  </a:srgbClr>
                </a:solidFill>
                <a:latin typeface="Arial" charset="0"/>
                <a:ea typeface="Arial" charset="0"/>
                <a:cs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8B2A5E19-EA30-7344-B140-1DBEB35EBEBF}"/>
              </a:ext>
            </a:extLst>
          </p:cNvPr>
          <p:cNvSpPr>
            <a:spLocks noGrp="1"/>
          </p:cNvSpPr>
          <p:nvPr>
            <p:ph type="title" hasCustomPrompt="1"/>
          </p:nvPr>
        </p:nvSpPr>
        <p:spPr>
          <a:xfrm>
            <a:off x="501296" y="331999"/>
            <a:ext cx="8640000" cy="1440000"/>
          </a:xfrm>
          <a:prstGeom prst="rect">
            <a:avLst/>
          </a:prstGeom>
        </p:spPr>
        <p:txBody>
          <a:bodyPr anchor="t">
            <a:noAutofit/>
          </a:bodyPr>
          <a:lstStyle>
            <a:lvl1pPr>
              <a:defRPr sz="3600">
                <a:solidFill>
                  <a:schemeClr val="accent1"/>
                </a:solidFill>
                <a:latin typeface="Arial" charset="0"/>
                <a:ea typeface="Arial" charset="0"/>
                <a:cs typeface="Arial" charset="0"/>
              </a:defRPr>
            </a:lvl1pPr>
          </a:lstStyle>
          <a:p>
            <a:r>
              <a:rPr lang="en-US" dirty="0"/>
              <a:t>Click to edit title style</a:t>
            </a:r>
          </a:p>
        </p:txBody>
      </p:sp>
    </p:spTree>
    <p:extLst>
      <p:ext uri="{BB962C8B-B14F-4D97-AF65-F5344CB8AC3E}">
        <p14:creationId xmlns:p14="http://schemas.microsoft.com/office/powerpoint/2010/main" val="437273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A6B7E91-6EC9-DF40-95A4-B51E12CCA3BA}"/>
              </a:ext>
            </a:extLst>
          </p:cNvPr>
          <p:cNvSpPr>
            <a:spLocks noGrp="1"/>
          </p:cNvSpPr>
          <p:nvPr>
            <p:ph type="title" hasCustomPrompt="1"/>
          </p:nvPr>
        </p:nvSpPr>
        <p:spPr>
          <a:xfrm>
            <a:off x="501296" y="331999"/>
            <a:ext cx="8640000" cy="1440000"/>
          </a:xfrm>
          <a:prstGeom prst="rect">
            <a:avLst/>
          </a:prstGeom>
        </p:spPr>
        <p:txBody>
          <a:bodyPr anchor="t">
            <a:noAutofit/>
          </a:bodyPr>
          <a:lstStyle>
            <a:lvl1pPr>
              <a:defRPr sz="3600">
                <a:solidFill>
                  <a:schemeClr val="accent1"/>
                </a:solidFill>
                <a:latin typeface="Arial" charset="0"/>
                <a:ea typeface="Arial" charset="0"/>
                <a:cs typeface="Arial" charset="0"/>
              </a:defRPr>
            </a:lvl1pPr>
          </a:lstStyle>
          <a:p>
            <a:r>
              <a:rPr lang="en-US" dirty="0"/>
              <a:t>Click to edit title style</a:t>
            </a:r>
          </a:p>
        </p:txBody>
      </p:sp>
      <p:sp>
        <p:nvSpPr>
          <p:cNvPr id="5" name="Text Placeholder 2">
            <a:extLst>
              <a:ext uri="{FF2B5EF4-FFF2-40B4-BE49-F238E27FC236}">
                <a16:creationId xmlns:a16="http://schemas.microsoft.com/office/drawing/2014/main" id="{153D8343-6210-6B41-A386-6177E69331B8}"/>
              </a:ext>
            </a:extLst>
          </p:cNvPr>
          <p:cNvSpPr>
            <a:spLocks noGrp="1"/>
          </p:cNvSpPr>
          <p:nvPr>
            <p:ph type="body" sz="quarter" idx="10"/>
          </p:nvPr>
        </p:nvSpPr>
        <p:spPr>
          <a:xfrm>
            <a:off x="501651" y="1985999"/>
            <a:ext cx="11040533" cy="3960000"/>
          </a:xfrm>
          <a:prstGeom prst="rect">
            <a:avLst/>
          </a:prstGeom>
        </p:spPr>
        <p:txBody>
          <a:bodyPr/>
          <a:lstStyle>
            <a:lvl1pPr marL="0" indent="0">
              <a:lnSpc>
                <a:spcPct val="100000"/>
              </a:lnSpc>
              <a:buNone/>
              <a:defRPr sz="1800"/>
            </a:lvl1pPr>
            <a:lvl2pPr>
              <a:lnSpc>
                <a:spcPct val="100000"/>
              </a:lnSpc>
              <a:defRPr sz="1800"/>
            </a:lvl2pPr>
            <a:lvl3pPr>
              <a:lnSpc>
                <a:spcPct val="100000"/>
              </a:lnSpc>
              <a:defRPr sz="1800"/>
            </a:lvl3pPr>
            <a:lvl4pPr>
              <a:lnSpc>
                <a:spcPct val="100000"/>
              </a:lnSpc>
              <a:defRPr sz="1800"/>
            </a:lvl4pPr>
            <a:lvl5pPr>
              <a:lnSpc>
                <a:spcPct val="100000"/>
              </a:lnSpc>
              <a:defRPr sz="1800"/>
            </a:lvl5pPr>
          </a:lstStyle>
          <a:p>
            <a:pPr lvl="0"/>
            <a:r>
              <a:rPr lang="en-GB" dirty="0"/>
              <a:t>Click to edit Master text styles</a:t>
            </a:r>
          </a:p>
        </p:txBody>
      </p:sp>
    </p:spTree>
    <p:extLst>
      <p:ext uri="{BB962C8B-B14F-4D97-AF65-F5344CB8AC3E}">
        <p14:creationId xmlns:p14="http://schemas.microsoft.com/office/powerpoint/2010/main" val="2835529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C2D1F39-0FFA-8244-BB67-A17FB79AB2DB}"/>
              </a:ext>
            </a:extLst>
          </p:cNvPr>
          <p:cNvSpPr>
            <a:spLocks noGrp="1"/>
          </p:cNvSpPr>
          <p:nvPr>
            <p:ph type="title" hasCustomPrompt="1"/>
          </p:nvPr>
        </p:nvSpPr>
        <p:spPr>
          <a:xfrm>
            <a:off x="501296" y="331999"/>
            <a:ext cx="8640000" cy="1440000"/>
          </a:xfrm>
          <a:prstGeom prst="rect">
            <a:avLst/>
          </a:prstGeom>
        </p:spPr>
        <p:txBody>
          <a:bodyPr anchor="t">
            <a:noAutofit/>
          </a:bodyPr>
          <a:lstStyle>
            <a:lvl1pPr>
              <a:defRPr sz="3600">
                <a:solidFill>
                  <a:schemeClr val="accent1"/>
                </a:solidFill>
                <a:latin typeface="Arial" charset="0"/>
                <a:ea typeface="Arial" charset="0"/>
                <a:cs typeface="Arial" charset="0"/>
              </a:defRPr>
            </a:lvl1pPr>
          </a:lstStyle>
          <a:p>
            <a:r>
              <a:rPr lang="en-US" dirty="0"/>
              <a:t>Click to edit title style</a:t>
            </a:r>
          </a:p>
        </p:txBody>
      </p:sp>
      <p:sp>
        <p:nvSpPr>
          <p:cNvPr id="7" name="Text Placeholder 2">
            <a:extLst>
              <a:ext uri="{FF2B5EF4-FFF2-40B4-BE49-F238E27FC236}">
                <a16:creationId xmlns:a16="http://schemas.microsoft.com/office/drawing/2014/main" id="{A6290DA1-0282-6049-BFED-22E37E0DE2DC}"/>
              </a:ext>
            </a:extLst>
          </p:cNvPr>
          <p:cNvSpPr>
            <a:spLocks noGrp="1"/>
          </p:cNvSpPr>
          <p:nvPr>
            <p:ph type="body" sz="quarter" idx="10"/>
          </p:nvPr>
        </p:nvSpPr>
        <p:spPr>
          <a:xfrm>
            <a:off x="501651" y="1985999"/>
            <a:ext cx="5280000" cy="3960000"/>
          </a:xfrm>
          <a:prstGeom prst="rect">
            <a:avLst/>
          </a:prstGeom>
        </p:spPr>
        <p:txBody>
          <a:bodyPr/>
          <a:lstStyle>
            <a:lvl1pPr marL="0" indent="0">
              <a:lnSpc>
                <a:spcPct val="100000"/>
              </a:lnSpc>
              <a:buNone/>
              <a:defRPr sz="1800"/>
            </a:lvl1pPr>
            <a:lvl2pPr>
              <a:lnSpc>
                <a:spcPct val="100000"/>
              </a:lnSpc>
              <a:defRPr sz="1800"/>
            </a:lvl2pPr>
            <a:lvl3pPr>
              <a:lnSpc>
                <a:spcPct val="100000"/>
              </a:lnSpc>
              <a:defRPr sz="1800"/>
            </a:lvl3pPr>
            <a:lvl4pPr>
              <a:lnSpc>
                <a:spcPct val="100000"/>
              </a:lnSpc>
              <a:defRPr sz="1800"/>
            </a:lvl4pPr>
            <a:lvl5pPr>
              <a:lnSpc>
                <a:spcPct val="100000"/>
              </a:lnSpc>
              <a:defRPr sz="1800"/>
            </a:lvl5pPr>
          </a:lstStyle>
          <a:p>
            <a:pPr lvl="0"/>
            <a:r>
              <a:rPr lang="en-GB" dirty="0"/>
              <a:t>Click to edit Master text styles</a:t>
            </a:r>
          </a:p>
        </p:txBody>
      </p:sp>
      <p:sp>
        <p:nvSpPr>
          <p:cNvPr id="8" name="Picture Placeholder 10">
            <a:extLst>
              <a:ext uri="{FF2B5EF4-FFF2-40B4-BE49-F238E27FC236}">
                <a16:creationId xmlns:a16="http://schemas.microsoft.com/office/drawing/2014/main" id="{58F1E2FD-63FF-0D4E-A1CB-A34BBB0703A7}"/>
              </a:ext>
            </a:extLst>
          </p:cNvPr>
          <p:cNvSpPr>
            <a:spLocks noGrp="1"/>
          </p:cNvSpPr>
          <p:nvPr>
            <p:ph type="pic" sz="quarter" idx="11"/>
          </p:nvPr>
        </p:nvSpPr>
        <p:spPr>
          <a:xfrm>
            <a:off x="6213296" y="1985999"/>
            <a:ext cx="5328000" cy="3960000"/>
          </a:xfrm>
          <a:prstGeom prst="rect">
            <a:avLst/>
          </a:prstGeom>
        </p:spPr>
        <p:txBody>
          <a:bodyPr/>
          <a:lstStyle>
            <a:lvl1pPr>
              <a:defRPr>
                <a:solidFill>
                  <a:schemeClr val="tx1">
                    <a:alpha val="0"/>
                  </a:schemeClr>
                </a:solidFill>
              </a:defRPr>
            </a:lvl1pPr>
          </a:lstStyle>
          <a:p>
            <a:endParaRPr lang="en-US" dirty="0"/>
          </a:p>
        </p:txBody>
      </p:sp>
    </p:spTree>
    <p:extLst>
      <p:ext uri="{BB962C8B-B14F-4D97-AF65-F5344CB8AC3E}">
        <p14:creationId xmlns:p14="http://schemas.microsoft.com/office/powerpoint/2010/main" val="4228618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slideLayout" Target="../slideLayouts/slideLayout9.xml"/><Relationship Id="rId7"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 Id="rId9" Type="http://schemas.openxmlformats.org/officeDocument/2006/relationships/image" Target="../media/image3.png"/></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slideLayout" Target="../slideLayouts/slideLayout15.xml"/><Relationship Id="rId7"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73C6417-E97D-F04D-B7C2-2FD59F3F1895}"/>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9735488" y="370100"/>
            <a:ext cx="1805808" cy="671423"/>
          </a:xfrm>
          <a:prstGeom prst="rect">
            <a:avLst/>
          </a:prstGeom>
        </p:spPr>
      </p:pic>
      <p:pic>
        <p:nvPicPr>
          <p:cNvPr id="8" name="Picture 7">
            <a:extLst>
              <a:ext uri="{FF2B5EF4-FFF2-40B4-BE49-F238E27FC236}">
                <a16:creationId xmlns:a16="http://schemas.microsoft.com/office/drawing/2014/main" id="{14563FFC-B27A-CE4A-8B76-9A1FBB829607}"/>
              </a:ext>
            </a:extLst>
          </p:cNvPr>
          <p:cNvPicPr>
            <a:picLocks noChangeAspect="1"/>
          </p:cNvPicPr>
          <p:nvPr userDrawn="1"/>
        </p:nvPicPr>
        <p:blipFill>
          <a:blip r:embed="rId9"/>
          <a:stretch>
            <a:fillRect/>
          </a:stretch>
        </p:blipFill>
        <p:spPr>
          <a:xfrm>
            <a:off x="0" y="6286052"/>
            <a:ext cx="12192000" cy="571947"/>
          </a:xfrm>
          <a:prstGeom prst="rect">
            <a:avLst/>
          </a:prstGeom>
        </p:spPr>
      </p:pic>
    </p:spTree>
    <p:extLst>
      <p:ext uri="{BB962C8B-B14F-4D97-AF65-F5344CB8AC3E}">
        <p14:creationId xmlns:p14="http://schemas.microsoft.com/office/powerpoint/2010/main" val="20899459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ED65895-412C-C540-B98A-755D0CC2FA2D}"/>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9735488" y="370100"/>
            <a:ext cx="1805808" cy="671423"/>
          </a:xfrm>
          <a:prstGeom prst="rect">
            <a:avLst/>
          </a:prstGeom>
        </p:spPr>
      </p:pic>
      <p:pic>
        <p:nvPicPr>
          <p:cNvPr id="5" name="Picture 4">
            <a:extLst>
              <a:ext uri="{FF2B5EF4-FFF2-40B4-BE49-F238E27FC236}">
                <a16:creationId xmlns:a16="http://schemas.microsoft.com/office/drawing/2014/main" id="{207E8B5F-7CC3-4C93-8BA8-5AF6CA2B7605}"/>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1" y="6267450"/>
            <a:ext cx="12192000" cy="797488"/>
          </a:xfrm>
          <a:prstGeom prst="rect">
            <a:avLst/>
          </a:prstGeom>
        </p:spPr>
      </p:pic>
    </p:spTree>
    <p:extLst>
      <p:ext uri="{BB962C8B-B14F-4D97-AF65-F5344CB8AC3E}">
        <p14:creationId xmlns:p14="http://schemas.microsoft.com/office/powerpoint/2010/main" val="2602822718"/>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73C6417-E97D-F04D-B7C2-2FD59F3F1895}"/>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9735488" y="370100"/>
            <a:ext cx="1805808" cy="671423"/>
          </a:xfrm>
          <a:prstGeom prst="rect">
            <a:avLst/>
          </a:prstGeom>
        </p:spPr>
      </p:pic>
      <p:pic>
        <p:nvPicPr>
          <p:cNvPr id="8" name="Picture 7">
            <a:extLst>
              <a:ext uri="{FF2B5EF4-FFF2-40B4-BE49-F238E27FC236}">
                <a16:creationId xmlns:a16="http://schemas.microsoft.com/office/drawing/2014/main" id="{14563FFC-B27A-CE4A-8B76-9A1FBB829607}"/>
              </a:ext>
            </a:extLst>
          </p:cNvPr>
          <p:cNvPicPr>
            <a:picLocks noChangeAspect="1"/>
          </p:cNvPicPr>
          <p:nvPr userDrawn="1"/>
        </p:nvPicPr>
        <p:blipFill>
          <a:blip r:embed="rId9"/>
          <a:stretch>
            <a:fillRect/>
          </a:stretch>
        </p:blipFill>
        <p:spPr>
          <a:xfrm>
            <a:off x="0" y="6286052"/>
            <a:ext cx="12192000" cy="571947"/>
          </a:xfrm>
          <a:prstGeom prst="rect">
            <a:avLst/>
          </a:prstGeom>
        </p:spPr>
      </p:pic>
    </p:spTree>
    <p:extLst>
      <p:ext uri="{BB962C8B-B14F-4D97-AF65-F5344CB8AC3E}">
        <p14:creationId xmlns:p14="http://schemas.microsoft.com/office/powerpoint/2010/main" val="3861807074"/>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18" Type="http://schemas.openxmlformats.org/officeDocument/2006/relationships/image" Target="../media/image19.png"/><Relationship Id="rId3" Type="http://schemas.openxmlformats.org/officeDocument/2006/relationships/image" Target="../media/image4.png"/><Relationship Id="rId21" Type="http://schemas.openxmlformats.org/officeDocument/2006/relationships/image" Target="../media/image22.svg"/><Relationship Id="rId7" Type="http://schemas.openxmlformats.org/officeDocument/2006/relationships/image" Target="../media/image8.svg"/><Relationship Id="rId12" Type="http://schemas.openxmlformats.org/officeDocument/2006/relationships/image" Target="../media/image13.png"/><Relationship Id="rId17" Type="http://schemas.openxmlformats.org/officeDocument/2006/relationships/image" Target="../media/image18.svg"/><Relationship Id="rId2" Type="http://schemas.openxmlformats.org/officeDocument/2006/relationships/notesSlide" Target="../notesSlides/notesSlide1.xml"/><Relationship Id="rId16" Type="http://schemas.openxmlformats.org/officeDocument/2006/relationships/image" Target="../media/image17.png"/><Relationship Id="rId20" Type="http://schemas.openxmlformats.org/officeDocument/2006/relationships/image" Target="../media/image21.png"/><Relationship Id="rId1" Type="http://schemas.openxmlformats.org/officeDocument/2006/relationships/slideLayout" Target="../slideLayouts/slideLayout4.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5" Type="http://schemas.openxmlformats.org/officeDocument/2006/relationships/image" Target="../media/image16.svg"/><Relationship Id="rId23" Type="http://schemas.openxmlformats.org/officeDocument/2006/relationships/image" Target="../media/image24.svg"/><Relationship Id="rId10" Type="http://schemas.openxmlformats.org/officeDocument/2006/relationships/image" Target="../media/image11.png"/><Relationship Id="rId19" Type="http://schemas.openxmlformats.org/officeDocument/2006/relationships/image" Target="../media/image20.svg"/><Relationship Id="rId4" Type="http://schemas.openxmlformats.org/officeDocument/2006/relationships/image" Target="../media/image5.png"/><Relationship Id="rId9" Type="http://schemas.openxmlformats.org/officeDocument/2006/relationships/image" Target="../media/image10.svg"/><Relationship Id="rId14" Type="http://schemas.openxmlformats.org/officeDocument/2006/relationships/image" Target="../media/image15.png"/><Relationship Id="rId22" Type="http://schemas.openxmlformats.org/officeDocument/2006/relationships/image" Target="../media/image23.png"/></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8" Type="http://schemas.openxmlformats.org/officeDocument/2006/relationships/image" Target="../media/image29.png"/><Relationship Id="rId3" Type="http://schemas.openxmlformats.org/officeDocument/2006/relationships/image" Target="../media/image3.png"/><Relationship Id="rId7" Type="http://schemas.openxmlformats.org/officeDocument/2006/relationships/image" Target="../media/image28.sv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27.png"/><Relationship Id="rId5" Type="http://schemas.openxmlformats.org/officeDocument/2006/relationships/image" Target="../media/image26.svg"/><Relationship Id="rId10" Type="http://schemas.openxmlformats.org/officeDocument/2006/relationships/image" Target="../media/image31.svg"/><Relationship Id="rId4" Type="http://schemas.openxmlformats.org/officeDocument/2006/relationships/image" Target="../media/image25.png"/><Relationship Id="rId9" Type="http://schemas.openxmlformats.org/officeDocument/2006/relationships/image" Target="../media/image30.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8" Type="http://schemas.microsoft.com/office/2007/relationships/diagramDrawing" Target="../diagrams/drawing2.xml"/><Relationship Id="rId13" Type="http://schemas.openxmlformats.org/officeDocument/2006/relationships/image" Target="../media/image23.png"/><Relationship Id="rId18" Type="http://schemas.openxmlformats.org/officeDocument/2006/relationships/diagramLayout" Target="../diagrams/layout3.xml"/><Relationship Id="rId3" Type="http://schemas.openxmlformats.org/officeDocument/2006/relationships/image" Target="../media/image6.svg"/><Relationship Id="rId21" Type="http://schemas.microsoft.com/office/2007/relationships/diagramDrawing" Target="../diagrams/drawing3.xml"/><Relationship Id="rId7" Type="http://schemas.openxmlformats.org/officeDocument/2006/relationships/diagramColors" Target="../diagrams/colors2.xml"/><Relationship Id="rId12" Type="http://schemas.openxmlformats.org/officeDocument/2006/relationships/image" Target="../media/image22.svg"/><Relationship Id="rId17" Type="http://schemas.openxmlformats.org/officeDocument/2006/relationships/diagramData" Target="../diagrams/data3.xml"/><Relationship Id="rId2" Type="http://schemas.openxmlformats.org/officeDocument/2006/relationships/image" Target="../media/image5.png"/><Relationship Id="rId16" Type="http://schemas.openxmlformats.org/officeDocument/2006/relationships/image" Target="../media/image10.svg"/><Relationship Id="rId20" Type="http://schemas.openxmlformats.org/officeDocument/2006/relationships/diagramColors" Target="../diagrams/colors3.xml"/><Relationship Id="rId1" Type="http://schemas.openxmlformats.org/officeDocument/2006/relationships/slideLayout" Target="../slideLayouts/slideLayout13.xml"/><Relationship Id="rId6" Type="http://schemas.openxmlformats.org/officeDocument/2006/relationships/diagramQuickStyle" Target="../diagrams/quickStyle2.xml"/><Relationship Id="rId11" Type="http://schemas.openxmlformats.org/officeDocument/2006/relationships/image" Target="../media/image21.png"/><Relationship Id="rId5" Type="http://schemas.openxmlformats.org/officeDocument/2006/relationships/diagramLayout" Target="../diagrams/layout2.xml"/><Relationship Id="rId15" Type="http://schemas.openxmlformats.org/officeDocument/2006/relationships/image" Target="../media/image9.png"/><Relationship Id="rId10" Type="http://schemas.openxmlformats.org/officeDocument/2006/relationships/image" Target="../media/image20.svg"/><Relationship Id="rId19" Type="http://schemas.openxmlformats.org/officeDocument/2006/relationships/diagramQuickStyle" Target="../diagrams/quickStyle3.xml"/><Relationship Id="rId4" Type="http://schemas.openxmlformats.org/officeDocument/2006/relationships/diagramData" Target="../diagrams/data2.xml"/><Relationship Id="rId9" Type="http://schemas.openxmlformats.org/officeDocument/2006/relationships/image" Target="../media/image19.png"/><Relationship Id="rId14" Type="http://schemas.openxmlformats.org/officeDocument/2006/relationships/image" Target="../media/image24.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1" name="Group 170">
            <a:extLst>
              <a:ext uri="{FF2B5EF4-FFF2-40B4-BE49-F238E27FC236}">
                <a16:creationId xmlns:a16="http://schemas.microsoft.com/office/drawing/2014/main" id="{7ADC5812-19A1-4A24-A44E-4A5469445DAB}"/>
              </a:ext>
            </a:extLst>
          </p:cNvPr>
          <p:cNvGrpSpPr/>
          <p:nvPr/>
        </p:nvGrpSpPr>
        <p:grpSpPr>
          <a:xfrm>
            <a:off x="0" y="127973"/>
            <a:ext cx="12119754" cy="6277909"/>
            <a:chOff x="38772" y="35694"/>
            <a:chExt cx="12119754" cy="6277909"/>
          </a:xfrm>
        </p:grpSpPr>
        <p:pic>
          <p:nvPicPr>
            <p:cNvPr id="129" name="Picture 128">
              <a:extLst>
                <a:ext uri="{FF2B5EF4-FFF2-40B4-BE49-F238E27FC236}">
                  <a16:creationId xmlns:a16="http://schemas.microsoft.com/office/drawing/2014/main" id="{E3442209-1B5D-576C-9A17-8D7D700AD130}"/>
                </a:ext>
              </a:extLst>
            </p:cNvPr>
            <p:cNvPicPr>
              <a:picLocks noChangeAspect="1"/>
            </p:cNvPicPr>
            <p:nvPr/>
          </p:nvPicPr>
          <p:blipFill>
            <a:blip r:embed="rId3"/>
            <a:stretch>
              <a:fillRect/>
            </a:stretch>
          </p:blipFill>
          <p:spPr>
            <a:xfrm>
              <a:off x="5290667" y="1803126"/>
              <a:ext cx="3320724" cy="2212155"/>
            </a:xfrm>
            <a:prstGeom prst="rect">
              <a:avLst/>
            </a:prstGeom>
          </p:spPr>
        </p:pic>
        <p:pic>
          <p:nvPicPr>
            <p:cNvPr id="11" name="Graphic 10" descr="User outline">
              <a:extLst>
                <a:ext uri="{FF2B5EF4-FFF2-40B4-BE49-F238E27FC236}">
                  <a16:creationId xmlns:a16="http://schemas.microsoft.com/office/drawing/2014/main" id="{5F03EED5-B9C2-5499-ADE0-7EA8A06DB00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327866" y="929351"/>
              <a:ext cx="1046832" cy="1046832"/>
            </a:xfrm>
            <a:prstGeom prst="rect">
              <a:avLst/>
            </a:prstGeom>
          </p:spPr>
        </p:pic>
        <p:grpSp>
          <p:nvGrpSpPr>
            <p:cNvPr id="133" name="Group 132">
              <a:extLst>
                <a:ext uri="{FF2B5EF4-FFF2-40B4-BE49-F238E27FC236}">
                  <a16:creationId xmlns:a16="http://schemas.microsoft.com/office/drawing/2014/main" id="{BCFF04F1-418C-987F-21C8-5E86245D4DD3}"/>
                </a:ext>
              </a:extLst>
            </p:cNvPr>
            <p:cNvGrpSpPr/>
            <p:nvPr/>
          </p:nvGrpSpPr>
          <p:grpSpPr>
            <a:xfrm>
              <a:off x="7910912" y="3955337"/>
              <a:ext cx="3534656" cy="2358266"/>
              <a:chOff x="7887355" y="3727532"/>
              <a:chExt cx="3534656" cy="2358266"/>
            </a:xfrm>
          </p:grpSpPr>
          <p:sp>
            <p:nvSpPr>
              <p:cNvPr id="132" name="Arrow: Right 131">
                <a:extLst>
                  <a:ext uri="{FF2B5EF4-FFF2-40B4-BE49-F238E27FC236}">
                    <a16:creationId xmlns:a16="http://schemas.microsoft.com/office/drawing/2014/main" id="{28448A05-85EB-9286-AD20-78C26DAFBC8D}"/>
                  </a:ext>
                </a:extLst>
              </p:cNvPr>
              <p:cNvSpPr/>
              <p:nvPr/>
            </p:nvSpPr>
            <p:spPr>
              <a:xfrm rot="10800000">
                <a:off x="7887355" y="5178502"/>
                <a:ext cx="1879900" cy="226883"/>
              </a:xfrm>
              <a:prstGeom prst="rightArrow">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18" name="Group 117">
                <a:extLst>
                  <a:ext uri="{FF2B5EF4-FFF2-40B4-BE49-F238E27FC236}">
                    <a16:creationId xmlns:a16="http://schemas.microsoft.com/office/drawing/2014/main" id="{E0980467-E2E4-7601-FF3D-F3B99725C712}"/>
                  </a:ext>
                </a:extLst>
              </p:cNvPr>
              <p:cNvGrpSpPr/>
              <p:nvPr/>
            </p:nvGrpSpPr>
            <p:grpSpPr>
              <a:xfrm>
                <a:off x="8176390" y="3727532"/>
                <a:ext cx="3245621" cy="2358266"/>
                <a:chOff x="8176390" y="3727532"/>
                <a:chExt cx="3245621" cy="2358266"/>
              </a:xfrm>
            </p:grpSpPr>
            <p:grpSp>
              <p:nvGrpSpPr>
                <p:cNvPr id="103" name="Group 102">
                  <a:extLst>
                    <a:ext uri="{FF2B5EF4-FFF2-40B4-BE49-F238E27FC236}">
                      <a16:creationId xmlns:a16="http://schemas.microsoft.com/office/drawing/2014/main" id="{287DC66F-C4E0-ECA6-75A6-806D0624AE86}"/>
                    </a:ext>
                  </a:extLst>
                </p:cNvPr>
                <p:cNvGrpSpPr/>
                <p:nvPr/>
              </p:nvGrpSpPr>
              <p:grpSpPr>
                <a:xfrm>
                  <a:off x="8176390" y="3727532"/>
                  <a:ext cx="1555929" cy="1364893"/>
                  <a:chOff x="9704300" y="4833294"/>
                  <a:chExt cx="1708074" cy="1038254"/>
                </a:xfrm>
              </p:grpSpPr>
              <p:sp>
                <p:nvSpPr>
                  <p:cNvPr id="101" name="Rectangle: Rounded Corners 100">
                    <a:extLst>
                      <a:ext uri="{FF2B5EF4-FFF2-40B4-BE49-F238E27FC236}">
                        <a16:creationId xmlns:a16="http://schemas.microsoft.com/office/drawing/2014/main" id="{20A35980-86D1-49C4-0BF2-17BAFD91B5CC}"/>
                      </a:ext>
                    </a:extLst>
                  </p:cNvPr>
                  <p:cNvSpPr>
                    <a:spLocks/>
                  </p:cNvSpPr>
                  <p:nvPr/>
                </p:nvSpPr>
                <p:spPr>
                  <a:xfrm>
                    <a:off x="9704300" y="4833294"/>
                    <a:ext cx="1680513" cy="1038254"/>
                  </a:xfrm>
                  <a:prstGeom prst="roundRect">
                    <a:avLst/>
                  </a:prstGeom>
                  <a:solidFill>
                    <a:schemeClr val="bg1"/>
                  </a:solidFill>
                  <a:ln w="12700" cap="flat" cmpd="sng" algn="ctr">
                    <a:solidFill>
                      <a:schemeClr val="accent6"/>
                    </a:solidFill>
                    <a:prstDash val="dash"/>
                    <a:miter lim="800000"/>
                  </a:ln>
                  <a:effectLst/>
                </p:spPr>
                <p:txBody>
                  <a:bodyPr spcFirstLastPara="0" vert="horz" wrap="square" lIns="34290" tIns="34290" rIns="34290" bIns="34290" numCol="1" spcCol="1270" anchor="ctr" anchorCtr="0">
                    <a:noAutofit/>
                  </a:bodyPr>
                  <a:lstStyle/>
                  <a:p>
                    <a:endParaRPr lang="en-GB" dirty="0">
                      <a:solidFill>
                        <a:srgbClr val="330071">
                          <a:lumMod val="20000"/>
                          <a:lumOff val="80000"/>
                        </a:srgbClr>
                      </a:solidFill>
                      <a:latin typeface="Arial" panose="020B0604020202020204"/>
                    </a:endParaRPr>
                  </a:p>
                </p:txBody>
              </p:sp>
              <p:sp>
                <p:nvSpPr>
                  <p:cNvPr id="102" name="TextBox 101">
                    <a:extLst>
                      <a:ext uri="{FF2B5EF4-FFF2-40B4-BE49-F238E27FC236}">
                        <a16:creationId xmlns:a16="http://schemas.microsoft.com/office/drawing/2014/main" id="{330C418E-32F8-229E-121A-9B3FDA82FE5C}"/>
                      </a:ext>
                    </a:extLst>
                  </p:cNvPr>
                  <p:cNvSpPr txBox="1">
                    <a:spLocks/>
                  </p:cNvSpPr>
                  <p:nvPr/>
                </p:nvSpPr>
                <p:spPr>
                  <a:xfrm>
                    <a:off x="9731861" y="4858026"/>
                    <a:ext cx="1680513" cy="1006721"/>
                  </a:xfrm>
                  <a:prstGeom prst="rect">
                    <a:avLst/>
                  </a:prstGeom>
                  <a:noFill/>
                  <a:ln>
                    <a:noFill/>
                    <a:prstDash val="dash"/>
                  </a:ln>
                </p:spPr>
                <p:txBody>
                  <a:bodyPr wrap="square" rtlCol="0">
                    <a:spAutoFit/>
                  </a:bodyPr>
                  <a:lstStyle/>
                  <a:p>
                    <a:pPr algn="ctr"/>
                    <a:r>
                      <a:rPr lang="en-GB" sz="800" dirty="0">
                        <a:solidFill>
                          <a:srgbClr val="330071"/>
                        </a:solidFill>
                        <a:latin typeface="Arial" panose="020B0604020202020204"/>
                      </a:rPr>
                      <a:t>Alongside the complaint investigation a safety review (PSR) or incident investigation (PSII) may also run in parallel. This should be considered with the RAG status allocated and both processes should align to address all parts of the complaint and incident</a:t>
                    </a:r>
                  </a:p>
                </p:txBody>
              </p:sp>
            </p:grpSp>
            <p:grpSp>
              <p:nvGrpSpPr>
                <p:cNvPr id="67" name="Group 66">
                  <a:extLst>
                    <a:ext uri="{FF2B5EF4-FFF2-40B4-BE49-F238E27FC236}">
                      <a16:creationId xmlns:a16="http://schemas.microsoft.com/office/drawing/2014/main" id="{9E2D4752-C918-BC4C-F649-3B4B2E34B738}"/>
                    </a:ext>
                  </a:extLst>
                </p:cNvPr>
                <p:cNvGrpSpPr/>
                <p:nvPr/>
              </p:nvGrpSpPr>
              <p:grpSpPr>
                <a:xfrm>
                  <a:off x="9155216" y="4369005"/>
                  <a:ext cx="2090416" cy="1716793"/>
                  <a:chOff x="8797884" y="4104866"/>
                  <a:chExt cx="2090416" cy="1716793"/>
                </a:xfrm>
              </p:grpSpPr>
              <p:sp>
                <p:nvSpPr>
                  <p:cNvPr id="65" name="Arrow: Curved Left 64">
                    <a:extLst>
                      <a:ext uri="{FF2B5EF4-FFF2-40B4-BE49-F238E27FC236}">
                        <a16:creationId xmlns:a16="http://schemas.microsoft.com/office/drawing/2014/main" id="{3DBCDFB2-F158-A4DE-6132-F7478C769D7E}"/>
                      </a:ext>
                    </a:extLst>
                  </p:cNvPr>
                  <p:cNvSpPr/>
                  <p:nvPr/>
                </p:nvSpPr>
                <p:spPr>
                  <a:xfrm rot="16350667">
                    <a:off x="9951040" y="3708626"/>
                    <a:ext cx="541020" cy="1333500"/>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66" name="Arrow: Curved Left 65">
                    <a:extLst>
                      <a:ext uri="{FF2B5EF4-FFF2-40B4-BE49-F238E27FC236}">
                        <a16:creationId xmlns:a16="http://schemas.microsoft.com/office/drawing/2014/main" id="{419AB2F8-50A1-23E7-E401-2CDCEAD4C62B}"/>
                      </a:ext>
                    </a:extLst>
                  </p:cNvPr>
                  <p:cNvSpPr/>
                  <p:nvPr/>
                </p:nvSpPr>
                <p:spPr>
                  <a:xfrm rot="16350667" flipH="1" flipV="1">
                    <a:off x="9132760" y="4910527"/>
                    <a:ext cx="576256" cy="1246007"/>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grpSp>
                <p:nvGrpSpPr>
                  <p:cNvPr id="62" name="Group 61">
                    <a:extLst>
                      <a:ext uri="{FF2B5EF4-FFF2-40B4-BE49-F238E27FC236}">
                        <a16:creationId xmlns:a16="http://schemas.microsoft.com/office/drawing/2014/main" id="{D0DF966F-4AC4-5DE4-0666-0881D04B1DAE}"/>
                      </a:ext>
                    </a:extLst>
                  </p:cNvPr>
                  <p:cNvGrpSpPr/>
                  <p:nvPr/>
                </p:nvGrpSpPr>
                <p:grpSpPr>
                  <a:xfrm>
                    <a:off x="9147994" y="4449416"/>
                    <a:ext cx="1431320" cy="1059844"/>
                    <a:chOff x="5032892" y="3437995"/>
                    <a:chExt cx="906411" cy="1266248"/>
                  </a:xfrm>
                </p:grpSpPr>
                <p:sp>
                  <p:nvSpPr>
                    <p:cNvPr id="63" name="Rectangle: Rounded Corners 62">
                      <a:extLst>
                        <a:ext uri="{FF2B5EF4-FFF2-40B4-BE49-F238E27FC236}">
                          <a16:creationId xmlns:a16="http://schemas.microsoft.com/office/drawing/2014/main" id="{B6201BE2-F3F0-7F27-709F-C22C3E9445CC}"/>
                        </a:ext>
                      </a:extLst>
                    </p:cNvPr>
                    <p:cNvSpPr/>
                    <p:nvPr/>
                  </p:nvSpPr>
                  <p:spPr>
                    <a:xfrm>
                      <a:off x="5032892" y="3437995"/>
                      <a:ext cx="906411" cy="1266248"/>
                    </a:xfrm>
                    <a:prstGeom prst="round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64" name="Rectangle: Rounded Corners 4">
                      <a:extLst>
                        <a:ext uri="{FF2B5EF4-FFF2-40B4-BE49-F238E27FC236}">
                          <a16:creationId xmlns:a16="http://schemas.microsoft.com/office/drawing/2014/main" id="{C42285C4-5BCF-3335-0864-534DB4457CCE}"/>
                        </a:ext>
                      </a:extLst>
                    </p:cNvPr>
                    <p:cNvSpPr txBox="1"/>
                    <p:nvPr/>
                  </p:nvSpPr>
                  <p:spPr>
                    <a:xfrm>
                      <a:off x="5077139" y="3482242"/>
                      <a:ext cx="817917" cy="117775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GB" sz="900" kern="1200" dirty="0"/>
                        <a:t>Records review, timelines and witness statements are undertaken, events are </a:t>
                      </a:r>
                      <a:r>
                        <a:rPr lang="en-GB" sz="900" dirty="0"/>
                        <a:t>reflected upon and </a:t>
                      </a:r>
                      <a:r>
                        <a:rPr lang="en-GB" sz="900" kern="1200" dirty="0"/>
                        <a:t>learning is identified. </a:t>
                      </a:r>
                    </a:p>
                  </p:txBody>
                </p:sp>
              </p:grpSp>
            </p:grpSp>
            <p:sp>
              <p:nvSpPr>
                <p:cNvPr id="117" name="TextBox 116">
                  <a:extLst>
                    <a:ext uri="{FF2B5EF4-FFF2-40B4-BE49-F238E27FC236}">
                      <a16:creationId xmlns:a16="http://schemas.microsoft.com/office/drawing/2014/main" id="{EBC3C757-3FF6-F5E4-AA20-ACD9F3852950}"/>
                    </a:ext>
                  </a:extLst>
                </p:cNvPr>
                <p:cNvSpPr txBox="1"/>
                <p:nvPr/>
              </p:nvSpPr>
              <p:spPr>
                <a:xfrm>
                  <a:off x="10566285" y="3965159"/>
                  <a:ext cx="855726" cy="280928"/>
                </a:xfrm>
                <a:prstGeom prst="roundRect">
                  <a:avLst/>
                </a:prstGeom>
                <a:solidFill>
                  <a:schemeClr val="bg1">
                    <a:lumMod val="85000"/>
                  </a:schemeClr>
                </a:solidFill>
              </p:spPr>
              <p:txBody>
                <a:bodyPr wrap="square" rtlCol="0">
                  <a:spAutoFit/>
                </a:bodyPr>
                <a:lstStyle/>
                <a:p>
                  <a:pPr algn="ctr"/>
                  <a:r>
                    <a:rPr lang="en-GB" sz="1050" b="1" dirty="0">
                      <a:solidFill>
                        <a:schemeClr val="bg1"/>
                      </a:solidFill>
                    </a:rPr>
                    <a:t>PHASE 2</a:t>
                  </a:r>
                </a:p>
              </p:txBody>
            </p:sp>
          </p:grpSp>
        </p:grpSp>
        <p:grpSp>
          <p:nvGrpSpPr>
            <p:cNvPr id="138" name="Group 137">
              <a:extLst>
                <a:ext uri="{FF2B5EF4-FFF2-40B4-BE49-F238E27FC236}">
                  <a16:creationId xmlns:a16="http://schemas.microsoft.com/office/drawing/2014/main" id="{31450AF3-C062-AAD5-A782-3EA62440DFA7}"/>
                </a:ext>
              </a:extLst>
            </p:cNvPr>
            <p:cNvGrpSpPr/>
            <p:nvPr/>
          </p:nvGrpSpPr>
          <p:grpSpPr>
            <a:xfrm>
              <a:off x="2118833" y="1907651"/>
              <a:ext cx="2740206" cy="3941571"/>
              <a:chOff x="2118833" y="1907651"/>
              <a:chExt cx="2740206" cy="3941571"/>
            </a:xfrm>
          </p:grpSpPr>
          <p:grpSp>
            <p:nvGrpSpPr>
              <p:cNvPr id="86" name="Group 85">
                <a:extLst>
                  <a:ext uri="{FF2B5EF4-FFF2-40B4-BE49-F238E27FC236}">
                    <a16:creationId xmlns:a16="http://schemas.microsoft.com/office/drawing/2014/main" id="{31356A4D-2DE6-9554-1553-04149159E43B}"/>
                  </a:ext>
                </a:extLst>
              </p:cNvPr>
              <p:cNvGrpSpPr/>
              <p:nvPr/>
            </p:nvGrpSpPr>
            <p:grpSpPr>
              <a:xfrm>
                <a:off x="2118833" y="2251993"/>
                <a:ext cx="1486191" cy="315768"/>
                <a:chOff x="170957" y="1038923"/>
                <a:chExt cx="1486191" cy="669333"/>
              </a:xfrm>
            </p:grpSpPr>
            <p:sp>
              <p:nvSpPr>
                <p:cNvPr id="87" name="Rectangle: Rounded Corners 86">
                  <a:extLst>
                    <a:ext uri="{FF2B5EF4-FFF2-40B4-BE49-F238E27FC236}">
                      <a16:creationId xmlns:a16="http://schemas.microsoft.com/office/drawing/2014/main" id="{9C97818B-4E21-77D1-E4B4-253C41D420CE}"/>
                    </a:ext>
                  </a:extLst>
                </p:cNvPr>
                <p:cNvSpPr/>
                <p:nvPr/>
              </p:nvSpPr>
              <p:spPr>
                <a:xfrm>
                  <a:off x="170957" y="1038923"/>
                  <a:ext cx="1486191" cy="669333"/>
                </a:xfrm>
                <a:prstGeom prst="roundRect">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88" name="Rectangle: Rounded Corners 8">
                  <a:extLst>
                    <a:ext uri="{FF2B5EF4-FFF2-40B4-BE49-F238E27FC236}">
                      <a16:creationId xmlns:a16="http://schemas.microsoft.com/office/drawing/2014/main" id="{DD56C05B-FE78-DE8B-0E0F-AC577357B63B}"/>
                    </a:ext>
                  </a:extLst>
                </p:cNvPr>
                <p:cNvSpPr txBox="1"/>
                <p:nvPr/>
              </p:nvSpPr>
              <p:spPr>
                <a:xfrm>
                  <a:off x="203631" y="1071597"/>
                  <a:ext cx="1420843" cy="60398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GB" sz="800" kern="1200" dirty="0"/>
                    <a:t>Complaint is closed</a:t>
                  </a:r>
                </a:p>
              </p:txBody>
            </p:sp>
          </p:grpSp>
          <p:sp>
            <p:nvSpPr>
              <p:cNvPr id="137" name="Arrow: Right 136">
                <a:extLst>
                  <a:ext uri="{FF2B5EF4-FFF2-40B4-BE49-F238E27FC236}">
                    <a16:creationId xmlns:a16="http://schemas.microsoft.com/office/drawing/2014/main" id="{7CDFCEE2-2ABA-E756-E5DF-A5A12A386400}"/>
                  </a:ext>
                </a:extLst>
              </p:cNvPr>
              <p:cNvSpPr/>
              <p:nvPr/>
            </p:nvSpPr>
            <p:spPr>
              <a:xfrm rot="13738051">
                <a:off x="2728103" y="3718287"/>
                <a:ext cx="3941571" cy="320300"/>
              </a:xfrm>
              <a:prstGeom prst="rightArrow">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51" name="Group 150">
              <a:extLst>
                <a:ext uri="{FF2B5EF4-FFF2-40B4-BE49-F238E27FC236}">
                  <a16:creationId xmlns:a16="http://schemas.microsoft.com/office/drawing/2014/main" id="{EF9DBF78-9C49-E85F-70E2-97DCC0DBFB0F}"/>
                </a:ext>
              </a:extLst>
            </p:cNvPr>
            <p:cNvGrpSpPr/>
            <p:nvPr/>
          </p:nvGrpSpPr>
          <p:grpSpPr>
            <a:xfrm>
              <a:off x="3380506" y="3983609"/>
              <a:ext cx="4511561" cy="2329994"/>
              <a:chOff x="3380506" y="3983609"/>
              <a:chExt cx="4511561" cy="2329994"/>
            </a:xfrm>
          </p:grpSpPr>
          <p:grpSp>
            <p:nvGrpSpPr>
              <p:cNvPr id="146" name="Group 145">
                <a:extLst>
                  <a:ext uri="{FF2B5EF4-FFF2-40B4-BE49-F238E27FC236}">
                    <a16:creationId xmlns:a16="http://schemas.microsoft.com/office/drawing/2014/main" id="{4EAC3773-EEE6-F85C-3D17-DDE5D3E4DC09}"/>
                  </a:ext>
                </a:extLst>
              </p:cNvPr>
              <p:cNvGrpSpPr/>
              <p:nvPr/>
            </p:nvGrpSpPr>
            <p:grpSpPr>
              <a:xfrm>
                <a:off x="3380506" y="4843327"/>
                <a:ext cx="1156118" cy="585522"/>
                <a:chOff x="3691221" y="5025092"/>
                <a:chExt cx="1156118" cy="585522"/>
              </a:xfrm>
            </p:grpSpPr>
            <p:grpSp>
              <p:nvGrpSpPr>
                <p:cNvPr id="144" name="Group 143">
                  <a:extLst>
                    <a:ext uri="{FF2B5EF4-FFF2-40B4-BE49-F238E27FC236}">
                      <a16:creationId xmlns:a16="http://schemas.microsoft.com/office/drawing/2014/main" id="{596FC110-5565-9348-96E3-8BDE183ABEB0}"/>
                    </a:ext>
                  </a:extLst>
                </p:cNvPr>
                <p:cNvGrpSpPr/>
                <p:nvPr/>
              </p:nvGrpSpPr>
              <p:grpSpPr>
                <a:xfrm>
                  <a:off x="3693723" y="5040781"/>
                  <a:ext cx="1153616" cy="569833"/>
                  <a:chOff x="3486870" y="4586936"/>
                  <a:chExt cx="1153616" cy="569833"/>
                </a:xfrm>
              </p:grpSpPr>
              <p:sp>
                <p:nvSpPr>
                  <p:cNvPr id="142" name="Rectangle: Rounded Corners 141">
                    <a:extLst>
                      <a:ext uri="{FF2B5EF4-FFF2-40B4-BE49-F238E27FC236}">
                        <a16:creationId xmlns:a16="http://schemas.microsoft.com/office/drawing/2014/main" id="{0C19C547-4208-5A02-61E8-86E934B21B4C}"/>
                      </a:ext>
                    </a:extLst>
                  </p:cNvPr>
                  <p:cNvSpPr/>
                  <p:nvPr/>
                </p:nvSpPr>
                <p:spPr>
                  <a:xfrm>
                    <a:off x="3486870" y="4586936"/>
                    <a:ext cx="1153616" cy="569833"/>
                  </a:xfrm>
                  <a:prstGeom prst="roundRect">
                    <a:avLst/>
                  </a:prstGeom>
                  <a:noFill/>
                  <a:ln>
                    <a:noFill/>
                    <a:prstDash val="dash"/>
                  </a:ln>
                </p:spPr>
                <p:txBody>
                  <a:bodyPr wrap="square" rtlCol="0">
                    <a:spAutoFit/>
                  </a:bodyPr>
                  <a:lstStyle/>
                  <a:p>
                    <a:pPr algn="ctr"/>
                    <a:endParaRPr lang="en-GB" sz="900" dirty="0">
                      <a:solidFill>
                        <a:srgbClr val="330071"/>
                      </a:solidFill>
                      <a:latin typeface="Arial" panose="020B0604020202020204"/>
                    </a:endParaRPr>
                  </a:p>
                </p:txBody>
              </p:sp>
              <p:sp>
                <p:nvSpPr>
                  <p:cNvPr id="143" name="Rectangle: Rounded Corners 6">
                    <a:extLst>
                      <a:ext uri="{FF2B5EF4-FFF2-40B4-BE49-F238E27FC236}">
                        <a16:creationId xmlns:a16="http://schemas.microsoft.com/office/drawing/2014/main" id="{E5EE9015-45AD-2452-DC27-D0A8D695EC40}"/>
                      </a:ext>
                    </a:extLst>
                  </p:cNvPr>
                  <p:cNvSpPr txBox="1"/>
                  <p:nvPr/>
                </p:nvSpPr>
                <p:spPr>
                  <a:xfrm>
                    <a:off x="3563973" y="4667244"/>
                    <a:ext cx="954343" cy="369332"/>
                  </a:xfrm>
                  <a:prstGeom prst="rect">
                    <a:avLst/>
                  </a:prstGeom>
                  <a:noFill/>
                  <a:ln>
                    <a:noFill/>
                    <a:prstDash val="dash"/>
                  </a:ln>
                </p:spPr>
                <p:txBody>
                  <a:bodyPr wrap="square" rtlCol="0">
                    <a:spAutoFit/>
                  </a:bodyPr>
                  <a:lstStyle>
                    <a:defPPr>
                      <a:defRPr lang="en-US"/>
                    </a:defPPr>
                    <a:lvl1pPr algn="ctr">
                      <a:defRPr sz="900">
                        <a:solidFill>
                          <a:srgbClr val="330071"/>
                        </a:solidFill>
                        <a:latin typeface="Arial" panose="020B0604020202020204"/>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en-GB" dirty="0"/>
                      <a:t>Action Plans are agreed </a:t>
                    </a:r>
                  </a:p>
                </p:txBody>
              </p:sp>
            </p:grpSp>
            <p:sp>
              <p:nvSpPr>
                <p:cNvPr id="145" name="Rectangle: Rounded Corners 144">
                  <a:extLst>
                    <a:ext uri="{FF2B5EF4-FFF2-40B4-BE49-F238E27FC236}">
                      <a16:creationId xmlns:a16="http://schemas.microsoft.com/office/drawing/2014/main" id="{B7434E23-781A-58A7-E0A6-C5B1C7943948}"/>
                    </a:ext>
                  </a:extLst>
                </p:cNvPr>
                <p:cNvSpPr>
                  <a:spLocks/>
                </p:cNvSpPr>
                <p:nvPr/>
              </p:nvSpPr>
              <p:spPr>
                <a:xfrm>
                  <a:off x="3691221" y="5025092"/>
                  <a:ext cx="1153616" cy="546602"/>
                </a:xfrm>
                <a:prstGeom prst="roundRect">
                  <a:avLst/>
                </a:prstGeom>
                <a:noFill/>
                <a:ln w="12700" cap="flat" cmpd="sng" algn="ctr">
                  <a:solidFill>
                    <a:schemeClr val="accent6"/>
                  </a:solidFill>
                  <a:prstDash val="dash"/>
                  <a:miter lim="800000"/>
                </a:ln>
                <a:effectLst/>
              </p:spPr>
              <p:txBody>
                <a:bodyPr spcFirstLastPara="0" vert="horz" wrap="square" lIns="34290" tIns="34290" rIns="34290" bIns="34290" numCol="1" spcCol="1270" anchor="ctr" anchorCtr="0">
                  <a:noAutofit/>
                </a:bodyPr>
                <a:lstStyle/>
                <a:p>
                  <a:endParaRPr lang="en-GB" dirty="0">
                    <a:solidFill>
                      <a:srgbClr val="330071">
                        <a:lumMod val="20000"/>
                        <a:lumOff val="80000"/>
                      </a:srgbClr>
                    </a:solidFill>
                    <a:latin typeface="Arial" panose="020B0604020202020204"/>
                  </a:endParaRPr>
                </a:p>
              </p:txBody>
            </p:sp>
          </p:grpSp>
          <p:sp>
            <p:nvSpPr>
              <p:cNvPr id="147" name="Arrow: Right 146">
                <a:extLst>
                  <a:ext uri="{FF2B5EF4-FFF2-40B4-BE49-F238E27FC236}">
                    <a16:creationId xmlns:a16="http://schemas.microsoft.com/office/drawing/2014/main" id="{BFEEE38A-2305-2549-E99E-BC575C526C56}"/>
                  </a:ext>
                </a:extLst>
              </p:cNvPr>
              <p:cNvSpPr/>
              <p:nvPr/>
            </p:nvSpPr>
            <p:spPr>
              <a:xfrm rot="10800000">
                <a:off x="4321830" y="4961261"/>
                <a:ext cx="1680512" cy="320300"/>
              </a:xfrm>
              <a:prstGeom prst="rightArrow">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1" name="TextBox 130">
                <a:extLst>
                  <a:ext uri="{FF2B5EF4-FFF2-40B4-BE49-F238E27FC236}">
                    <a16:creationId xmlns:a16="http://schemas.microsoft.com/office/drawing/2014/main" id="{500CE721-634A-1956-BF0A-FF5904715327}"/>
                  </a:ext>
                </a:extLst>
              </p:cNvPr>
              <p:cNvSpPr txBox="1"/>
              <p:nvPr/>
            </p:nvSpPr>
            <p:spPr>
              <a:xfrm>
                <a:off x="3575739" y="4366292"/>
                <a:ext cx="855726" cy="280928"/>
              </a:xfrm>
              <a:prstGeom prst="roundRect">
                <a:avLst/>
              </a:prstGeom>
              <a:solidFill>
                <a:schemeClr val="bg1">
                  <a:lumMod val="85000"/>
                </a:schemeClr>
              </a:solidFill>
            </p:spPr>
            <p:txBody>
              <a:bodyPr wrap="square" rtlCol="0">
                <a:spAutoFit/>
              </a:bodyPr>
              <a:lstStyle/>
              <a:p>
                <a:pPr algn="ctr"/>
                <a:r>
                  <a:rPr lang="en-GB" sz="1050" b="1" dirty="0">
                    <a:solidFill>
                      <a:schemeClr val="bg1"/>
                    </a:solidFill>
                  </a:rPr>
                  <a:t>PHASE 3</a:t>
                </a:r>
              </a:p>
            </p:txBody>
          </p:sp>
          <p:grpSp>
            <p:nvGrpSpPr>
              <p:cNvPr id="136" name="Group 135">
                <a:extLst>
                  <a:ext uri="{FF2B5EF4-FFF2-40B4-BE49-F238E27FC236}">
                    <a16:creationId xmlns:a16="http://schemas.microsoft.com/office/drawing/2014/main" id="{26AB81B8-95CC-088B-A510-5BF6B905B704}"/>
                  </a:ext>
                </a:extLst>
              </p:cNvPr>
              <p:cNvGrpSpPr/>
              <p:nvPr/>
            </p:nvGrpSpPr>
            <p:grpSpPr>
              <a:xfrm>
                <a:off x="4600066" y="3983609"/>
                <a:ext cx="3292001" cy="2329994"/>
                <a:chOff x="4600066" y="3983609"/>
                <a:chExt cx="3292001" cy="2329994"/>
              </a:xfrm>
            </p:grpSpPr>
            <p:grpSp>
              <p:nvGrpSpPr>
                <p:cNvPr id="68" name="Group 67">
                  <a:extLst>
                    <a:ext uri="{FF2B5EF4-FFF2-40B4-BE49-F238E27FC236}">
                      <a16:creationId xmlns:a16="http://schemas.microsoft.com/office/drawing/2014/main" id="{23148EEC-7148-15F2-416E-370747163233}"/>
                    </a:ext>
                  </a:extLst>
                </p:cNvPr>
                <p:cNvGrpSpPr/>
                <p:nvPr/>
              </p:nvGrpSpPr>
              <p:grpSpPr>
                <a:xfrm>
                  <a:off x="6460747" y="4413728"/>
                  <a:ext cx="1431320" cy="1552732"/>
                  <a:chOff x="3177823" y="3441941"/>
                  <a:chExt cx="1227941" cy="1268181"/>
                </a:xfrm>
              </p:grpSpPr>
              <p:sp>
                <p:nvSpPr>
                  <p:cNvPr id="69" name="Rectangle: Rounded Corners 68">
                    <a:extLst>
                      <a:ext uri="{FF2B5EF4-FFF2-40B4-BE49-F238E27FC236}">
                        <a16:creationId xmlns:a16="http://schemas.microsoft.com/office/drawing/2014/main" id="{0F47A030-2E1D-102A-6AD2-7E59A4CEFC14}"/>
                      </a:ext>
                    </a:extLst>
                  </p:cNvPr>
                  <p:cNvSpPr/>
                  <p:nvPr/>
                </p:nvSpPr>
                <p:spPr>
                  <a:xfrm>
                    <a:off x="3177823" y="3441941"/>
                    <a:ext cx="1227941" cy="1268181"/>
                  </a:xfrm>
                  <a:prstGeom prst="roundRect">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70" name="Rectangle: Rounded Corners 4">
                    <a:extLst>
                      <a:ext uri="{FF2B5EF4-FFF2-40B4-BE49-F238E27FC236}">
                        <a16:creationId xmlns:a16="http://schemas.microsoft.com/office/drawing/2014/main" id="{11F10F36-D9DF-2C32-87BC-07162CA4B8DC}"/>
                      </a:ext>
                    </a:extLst>
                  </p:cNvPr>
                  <p:cNvSpPr txBox="1"/>
                  <p:nvPr/>
                </p:nvSpPr>
                <p:spPr>
                  <a:xfrm>
                    <a:off x="3237766" y="3501884"/>
                    <a:ext cx="1108055" cy="114829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GB" sz="800" kern="1200" dirty="0"/>
                      <a:t>Findings are collated and a final response is drafted.</a:t>
                    </a:r>
                  </a:p>
                  <a:p>
                    <a:pPr marL="0" lvl="0" indent="0" algn="ctr" defTabSz="355600">
                      <a:lnSpc>
                        <a:spcPct val="90000"/>
                      </a:lnSpc>
                      <a:spcBef>
                        <a:spcPct val="0"/>
                      </a:spcBef>
                      <a:spcAft>
                        <a:spcPct val="35000"/>
                      </a:spcAft>
                      <a:buNone/>
                    </a:pPr>
                    <a:r>
                      <a:rPr lang="en-GB" sz="800" dirty="0"/>
                      <a:t>Alternatively, a</a:t>
                    </a:r>
                    <a:r>
                      <a:rPr lang="en-GB" sz="800" kern="1200" dirty="0"/>
                      <a:t> meeting may be offered to review the outcomes of the investigation. </a:t>
                    </a:r>
                  </a:p>
                  <a:p>
                    <a:pPr marL="0" lvl="0" indent="0" algn="ctr" defTabSz="355600">
                      <a:lnSpc>
                        <a:spcPct val="90000"/>
                      </a:lnSpc>
                      <a:spcBef>
                        <a:spcPct val="0"/>
                      </a:spcBef>
                      <a:spcAft>
                        <a:spcPct val="35000"/>
                      </a:spcAft>
                      <a:buNone/>
                    </a:pPr>
                    <a:r>
                      <a:rPr lang="en-GB" sz="800" i="1" kern="1200" dirty="0"/>
                      <a:t>Meetings are the preferred option for resolution where possible. </a:t>
                    </a:r>
                  </a:p>
                </p:txBody>
              </p:sp>
            </p:grpSp>
            <p:grpSp>
              <p:nvGrpSpPr>
                <p:cNvPr id="135" name="Group 134">
                  <a:extLst>
                    <a:ext uri="{FF2B5EF4-FFF2-40B4-BE49-F238E27FC236}">
                      <a16:creationId xmlns:a16="http://schemas.microsoft.com/office/drawing/2014/main" id="{40EF8117-ACE4-0912-95C8-AACF845815D0}"/>
                    </a:ext>
                  </a:extLst>
                </p:cNvPr>
                <p:cNvGrpSpPr/>
                <p:nvPr/>
              </p:nvGrpSpPr>
              <p:grpSpPr>
                <a:xfrm>
                  <a:off x="5463211" y="5190094"/>
                  <a:ext cx="1059919" cy="1123509"/>
                  <a:chOff x="5463211" y="5190094"/>
                  <a:chExt cx="1059919" cy="1123509"/>
                </a:xfrm>
              </p:grpSpPr>
              <p:grpSp>
                <p:nvGrpSpPr>
                  <p:cNvPr id="77" name="Group 76">
                    <a:extLst>
                      <a:ext uri="{FF2B5EF4-FFF2-40B4-BE49-F238E27FC236}">
                        <a16:creationId xmlns:a16="http://schemas.microsoft.com/office/drawing/2014/main" id="{AA555DE5-500A-3642-E947-3FEFAB911D80}"/>
                      </a:ext>
                    </a:extLst>
                  </p:cNvPr>
                  <p:cNvGrpSpPr/>
                  <p:nvPr/>
                </p:nvGrpSpPr>
                <p:grpSpPr>
                  <a:xfrm>
                    <a:off x="5463211" y="5190094"/>
                    <a:ext cx="1059919" cy="464611"/>
                    <a:chOff x="1725431" y="2472522"/>
                    <a:chExt cx="1059919" cy="464611"/>
                  </a:xfrm>
                </p:grpSpPr>
                <p:sp>
                  <p:nvSpPr>
                    <p:cNvPr id="78" name="Rectangle: Rounded Corners 77">
                      <a:extLst>
                        <a:ext uri="{FF2B5EF4-FFF2-40B4-BE49-F238E27FC236}">
                          <a16:creationId xmlns:a16="http://schemas.microsoft.com/office/drawing/2014/main" id="{D2CE7A91-BD7E-D4D0-9330-0BF30D771F09}"/>
                        </a:ext>
                      </a:extLst>
                    </p:cNvPr>
                    <p:cNvSpPr/>
                    <p:nvPr/>
                  </p:nvSpPr>
                  <p:spPr>
                    <a:xfrm>
                      <a:off x="1725431" y="2472522"/>
                      <a:ext cx="1059919" cy="464611"/>
                    </a:xfrm>
                    <a:prstGeom prst="roundRect">
                      <a:avLst/>
                    </a:prstGeom>
                  </p:spPr>
                  <p:style>
                    <a:lnRef idx="2">
                      <a:schemeClr val="lt1">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sp>
                <p:sp>
                  <p:nvSpPr>
                    <p:cNvPr id="79" name="Rectangle: Rounded Corners 8">
                      <a:extLst>
                        <a:ext uri="{FF2B5EF4-FFF2-40B4-BE49-F238E27FC236}">
                          <a16:creationId xmlns:a16="http://schemas.microsoft.com/office/drawing/2014/main" id="{CF569DA1-DB55-8D8B-531D-4BF1A0E94060}"/>
                        </a:ext>
                      </a:extLst>
                    </p:cNvPr>
                    <p:cNvSpPr txBox="1"/>
                    <p:nvPr/>
                  </p:nvSpPr>
                  <p:spPr>
                    <a:xfrm>
                      <a:off x="1754673" y="2495201"/>
                      <a:ext cx="1014559" cy="41925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GB" sz="800" kern="1200" dirty="0"/>
                        <a:t>Meeting is held with the complainant </a:t>
                      </a:r>
                    </a:p>
                  </p:txBody>
                </p:sp>
              </p:grpSp>
              <p:pic>
                <p:nvPicPr>
                  <p:cNvPr id="100" name="Graphic 99" descr="Meeting outline">
                    <a:extLst>
                      <a:ext uri="{FF2B5EF4-FFF2-40B4-BE49-F238E27FC236}">
                        <a16:creationId xmlns:a16="http://schemas.microsoft.com/office/drawing/2014/main" id="{57E533CB-A2F8-3C7F-FBC6-034FEBDB2274}"/>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flipH="1">
                    <a:off x="5598749" y="5571694"/>
                    <a:ext cx="741909" cy="741909"/>
                  </a:xfrm>
                  <a:prstGeom prst="rect">
                    <a:avLst/>
                  </a:prstGeom>
                </p:spPr>
              </p:pic>
            </p:grpSp>
            <p:grpSp>
              <p:nvGrpSpPr>
                <p:cNvPr id="134" name="Group 133">
                  <a:extLst>
                    <a:ext uri="{FF2B5EF4-FFF2-40B4-BE49-F238E27FC236}">
                      <a16:creationId xmlns:a16="http://schemas.microsoft.com/office/drawing/2014/main" id="{BC66E0F0-252B-9A07-0331-2DF46E28E22F}"/>
                    </a:ext>
                  </a:extLst>
                </p:cNvPr>
                <p:cNvGrpSpPr/>
                <p:nvPr/>
              </p:nvGrpSpPr>
              <p:grpSpPr>
                <a:xfrm>
                  <a:off x="4600066" y="3983609"/>
                  <a:ext cx="1907066" cy="1108814"/>
                  <a:chOff x="4600066" y="3983609"/>
                  <a:chExt cx="1907066" cy="1108814"/>
                </a:xfrm>
              </p:grpSpPr>
              <p:grpSp>
                <p:nvGrpSpPr>
                  <p:cNvPr id="75" name="Group 74">
                    <a:extLst>
                      <a:ext uri="{FF2B5EF4-FFF2-40B4-BE49-F238E27FC236}">
                        <a16:creationId xmlns:a16="http://schemas.microsoft.com/office/drawing/2014/main" id="{3F5626F9-1ED2-76A4-E846-30C37A3E6FCB}"/>
                      </a:ext>
                    </a:extLst>
                  </p:cNvPr>
                  <p:cNvGrpSpPr/>
                  <p:nvPr/>
                </p:nvGrpSpPr>
                <p:grpSpPr>
                  <a:xfrm>
                    <a:off x="5469236" y="4627812"/>
                    <a:ext cx="1037896" cy="464611"/>
                    <a:chOff x="1475583" y="3486090"/>
                    <a:chExt cx="1037896" cy="464611"/>
                  </a:xfrm>
                </p:grpSpPr>
                <p:sp>
                  <p:nvSpPr>
                    <p:cNvPr id="82" name="Rectangle: Rounded Corners 81">
                      <a:extLst>
                        <a:ext uri="{FF2B5EF4-FFF2-40B4-BE49-F238E27FC236}">
                          <a16:creationId xmlns:a16="http://schemas.microsoft.com/office/drawing/2014/main" id="{3E1C271A-95CF-DEC9-F54F-8FD084D89C4F}"/>
                        </a:ext>
                      </a:extLst>
                    </p:cNvPr>
                    <p:cNvSpPr/>
                    <p:nvPr/>
                  </p:nvSpPr>
                  <p:spPr>
                    <a:xfrm>
                      <a:off x="1475583" y="3486090"/>
                      <a:ext cx="1037896" cy="464611"/>
                    </a:xfrm>
                    <a:prstGeom prst="roundRect">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83" name="Rectangle: Rounded Corners 4">
                      <a:extLst>
                        <a:ext uri="{FF2B5EF4-FFF2-40B4-BE49-F238E27FC236}">
                          <a16:creationId xmlns:a16="http://schemas.microsoft.com/office/drawing/2014/main" id="{A69CF770-24AC-F969-DF72-B653B9877FFF}"/>
                        </a:ext>
                      </a:extLst>
                    </p:cNvPr>
                    <p:cNvSpPr txBox="1"/>
                    <p:nvPr/>
                  </p:nvSpPr>
                  <p:spPr>
                    <a:xfrm>
                      <a:off x="1498263" y="3516348"/>
                      <a:ext cx="983552" cy="4116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GB" sz="800" kern="1200" dirty="0"/>
                        <a:t>All written responses are reviewed by PALS</a:t>
                      </a:r>
                    </a:p>
                  </p:txBody>
                </p:sp>
              </p:grpSp>
              <p:grpSp>
                <p:nvGrpSpPr>
                  <p:cNvPr id="76" name="Group 75">
                    <a:extLst>
                      <a:ext uri="{FF2B5EF4-FFF2-40B4-BE49-F238E27FC236}">
                        <a16:creationId xmlns:a16="http://schemas.microsoft.com/office/drawing/2014/main" id="{55909DCB-687A-63A4-CD89-3599797D07A9}"/>
                      </a:ext>
                    </a:extLst>
                  </p:cNvPr>
                  <p:cNvGrpSpPr/>
                  <p:nvPr/>
                </p:nvGrpSpPr>
                <p:grpSpPr>
                  <a:xfrm>
                    <a:off x="4600066" y="3983609"/>
                    <a:ext cx="1035183" cy="828008"/>
                    <a:chOff x="1476947" y="4016135"/>
                    <a:chExt cx="1035183" cy="828008"/>
                  </a:xfrm>
                </p:grpSpPr>
                <p:sp>
                  <p:nvSpPr>
                    <p:cNvPr id="80" name="Rectangle: Rounded Corners 79">
                      <a:extLst>
                        <a:ext uri="{FF2B5EF4-FFF2-40B4-BE49-F238E27FC236}">
                          <a16:creationId xmlns:a16="http://schemas.microsoft.com/office/drawing/2014/main" id="{C1E10E2A-AC0C-CBB1-FB55-FE0A426C3767}"/>
                        </a:ext>
                      </a:extLst>
                    </p:cNvPr>
                    <p:cNvSpPr/>
                    <p:nvPr/>
                  </p:nvSpPr>
                  <p:spPr>
                    <a:xfrm>
                      <a:off x="1476947" y="4016135"/>
                      <a:ext cx="1035183" cy="828008"/>
                    </a:xfrm>
                    <a:prstGeom prst="round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81" name="Rectangle: Rounded Corners 6">
                      <a:extLst>
                        <a:ext uri="{FF2B5EF4-FFF2-40B4-BE49-F238E27FC236}">
                          <a16:creationId xmlns:a16="http://schemas.microsoft.com/office/drawing/2014/main" id="{A472C6BC-8A6C-F2EE-CA04-FB4A8EB83A36}"/>
                        </a:ext>
                      </a:extLst>
                    </p:cNvPr>
                    <p:cNvSpPr txBox="1"/>
                    <p:nvPr/>
                  </p:nvSpPr>
                  <p:spPr>
                    <a:xfrm>
                      <a:off x="1517367" y="4056555"/>
                      <a:ext cx="954343" cy="74716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GB" sz="800" kern="1200" dirty="0"/>
                        <a:t>Where the response is from the CEO a second review with the Quality Team will take place</a:t>
                      </a:r>
                    </a:p>
                  </p:txBody>
                </p:sp>
              </p:grpSp>
              <p:pic>
                <p:nvPicPr>
                  <p:cNvPr id="105" name="Graphic 104" descr="Envelope outline">
                    <a:extLst>
                      <a:ext uri="{FF2B5EF4-FFF2-40B4-BE49-F238E27FC236}">
                        <a16:creationId xmlns:a16="http://schemas.microsoft.com/office/drawing/2014/main" id="{73612D95-82EE-9292-A56B-5D37F3DD7150}"/>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750952" y="4231037"/>
                    <a:ext cx="457200" cy="457200"/>
                  </a:xfrm>
                  <a:prstGeom prst="rect">
                    <a:avLst/>
                  </a:prstGeom>
                </p:spPr>
              </p:pic>
            </p:grpSp>
          </p:grpSp>
        </p:grpSp>
        <p:grpSp>
          <p:nvGrpSpPr>
            <p:cNvPr id="154" name="Group 153">
              <a:extLst>
                <a:ext uri="{FF2B5EF4-FFF2-40B4-BE49-F238E27FC236}">
                  <a16:creationId xmlns:a16="http://schemas.microsoft.com/office/drawing/2014/main" id="{E7BEBA62-CEB0-DA94-0EB9-5EAB37B6FD31}"/>
                </a:ext>
              </a:extLst>
            </p:cNvPr>
            <p:cNvGrpSpPr/>
            <p:nvPr/>
          </p:nvGrpSpPr>
          <p:grpSpPr>
            <a:xfrm>
              <a:off x="38772" y="2986687"/>
              <a:ext cx="3835354" cy="3064096"/>
              <a:chOff x="38772" y="2986687"/>
              <a:chExt cx="3835354" cy="3064096"/>
            </a:xfrm>
          </p:grpSpPr>
          <p:grpSp>
            <p:nvGrpSpPr>
              <p:cNvPr id="150" name="Group 149">
                <a:extLst>
                  <a:ext uri="{FF2B5EF4-FFF2-40B4-BE49-F238E27FC236}">
                    <a16:creationId xmlns:a16="http://schemas.microsoft.com/office/drawing/2014/main" id="{E58313CD-10B1-A5AC-55D8-A3130140B507}"/>
                  </a:ext>
                </a:extLst>
              </p:cNvPr>
              <p:cNvGrpSpPr/>
              <p:nvPr/>
            </p:nvGrpSpPr>
            <p:grpSpPr>
              <a:xfrm>
                <a:off x="170491" y="2986687"/>
                <a:ext cx="3703635" cy="3064096"/>
                <a:chOff x="170491" y="2986687"/>
                <a:chExt cx="3703635" cy="3064096"/>
              </a:xfrm>
            </p:grpSpPr>
            <p:sp>
              <p:nvSpPr>
                <p:cNvPr id="141" name="Arrow: Curved Left 140">
                  <a:extLst>
                    <a:ext uri="{FF2B5EF4-FFF2-40B4-BE49-F238E27FC236}">
                      <a16:creationId xmlns:a16="http://schemas.microsoft.com/office/drawing/2014/main" id="{1DADDE24-F2AF-3D4F-19CB-98A28D262231}"/>
                    </a:ext>
                  </a:extLst>
                </p:cNvPr>
                <p:cNvSpPr/>
                <p:nvPr/>
              </p:nvSpPr>
              <p:spPr>
                <a:xfrm rot="17146561" flipH="1" flipV="1">
                  <a:off x="1089829" y="4173266"/>
                  <a:ext cx="958179" cy="2796856"/>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39" name="Arrow: Curved Left 138">
                  <a:extLst>
                    <a:ext uri="{FF2B5EF4-FFF2-40B4-BE49-F238E27FC236}">
                      <a16:creationId xmlns:a16="http://schemas.microsoft.com/office/drawing/2014/main" id="{F9955919-1004-9C20-45EF-831DD7B322F8}"/>
                    </a:ext>
                  </a:extLst>
                </p:cNvPr>
                <p:cNvSpPr/>
                <p:nvPr/>
              </p:nvSpPr>
              <p:spPr>
                <a:xfrm rot="17272956">
                  <a:off x="2234198" y="2247612"/>
                  <a:ext cx="900853" cy="2379003"/>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grpSp>
              <p:nvGrpSpPr>
                <p:cNvPr id="85" name="Group 84">
                  <a:extLst>
                    <a:ext uri="{FF2B5EF4-FFF2-40B4-BE49-F238E27FC236}">
                      <a16:creationId xmlns:a16="http://schemas.microsoft.com/office/drawing/2014/main" id="{EEB28DDF-C055-A684-AA0D-C03939EA98EC}"/>
                    </a:ext>
                  </a:extLst>
                </p:cNvPr>
                <p:cNvGrpSpPr/>
                <p:nvPr/>
              </p:nvGrpSpPr>
              <p:grpSpPr>
                <a:xfrm>
                  <a:off x="978278" y="3444401"/>
                  <a:ext cx="2228395" cy="650607"/>
                  <a:chOff x="0" y="2336121"/>
                  <a:chExt cx="1074851" cy="914333"/>
                </a:xfrm>
                <a:solidFill>
                  <a:schemeClr val="tx1">
                    <a:lumMod val="75000"/>
                    <a:lumOff val="25000"/>
                  </a:schemeClr>
                </a:solidFill>
              </p:grpSpPr>
              <p:sp>
                <p:nvSpPr>
                  <p:cNvPr id="89" name="Rectangle: Rounded Corners 88">
                    <a:extLst>
                      <a:ext uri="{FF2B5EF4-FFF2-40B4-BE49-F238E27FC236}">
                        <a16:creationId xmlns:a16="http://schemas.microsoft.com/office/drawing/2014/main" id="{6116BAC7-2CB4-1897-5D9B-8F0E1500199C}"/>
                      </a:ext>
                    </a:extLst>
                  </p:cNvPr>
                  <p:cNvSpPr/>
                  <p:nvPr/>
                </p:nvSpPr>
                <p:spPr>
                  <a:xfrm>
                    <a:off x="0" y="2336121"/>
                    <a:ext cx="1074851" cy="914333"/>
                  </a:xfrm>
                  <a:prstGeom prst="roundRect">
                    <a:avLst/>
                  </a:prstGeom>
                  <a:grpFill/>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90" name="Rectangle: Rounded Corners 6">
                    <a:extLst>
                      <a:ext uri="{FF2B5EF4-FFF2-40B4-BE49-F238E27FC236}">
                        <a16:creationId xmlns:a16="http://schemas.microsoft.com/office/drawing/2014/main" id="{183F08FF-7112-8EC2-90E0-A1DF1DF1DA0F}"/>
                      </a:ext>
                    </a:extLst>
                  </p:cNvPr>
                  <p:cNvSpPr txBox="1"/>
                  <p:nvPr/>
                </p:nvSpPr>
                <p:spPr>
                  <a:xfrm>
                    <a:off x="44634" y="2380755"/>
                    <a:ext cx="985583" cy="825065"/>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GB" sz="800" dirty="0"/>
                      <a:t>Individual complaint response actions are recorded on the Datix system with due dates and responsible persons assigned. </a:t>
                    </a:r>
                    <a:endParaRPr lang="en-GB" sz="800" kern="1200" dirty="0"/>
                  </a:p>
                </p:txBody>
              </p:sp>
            </p:grpSp>
            <p:grpSp>
              <p:nvGrpSpPr>
                <p:cNvPr id="106" name="Group 105">
                  <a:extLst>
                    <a:ext uri="{FF2B5EF4-FFF2-40B4-BE49-F238E27FC236}">
                      <a16:creationId xmlns:a16="http://schemas.microsoft.com/office/drawing/2014/main" id="{EF02AF51-B8EF-773A-7BF0-B6F74948E208}"/>
                    </a:ext>
                  </a:extLst>
                </p:cNvPr>
                <p:cNvGrpSpPr/>
                <p:nvPr/>
              </p:nvGrpSpPr>
              <p:grpSpPr>
                <a:xfrm>
                  <a:off x="990599" y="4185268"/>
                  <a:ext cx="2228395" cy="650607"/>
                  <a:chOff x="0" y="2336121"/>
                  <a:chExt cx="1074851" cy="914333"/>
                </a:xfrm>
                <a:solidFill>
                  <a:schemeClr val="tx1">
                    <a:lumMod val="75000"/>
                    <a:lumOff val="25000"/>
                  </a:schemeClr>
                </a:solidFill>
              </p:grpSpPr>
              <p:sp>
                <p:nvSpPr>
                  <p:cNvPr id="107" name="Rectangle: Rounded Corners 106">
                    <a:extLst>
                      <a:ext uri="{FF2B5EF4-FFF2-40B4-BE49-F238E27FC236}">
                        <a16:creationId xmlns:a16="http://schemas.microsoft.com/office/drawing/2014/main" id="{7DBF993F-957F-607D-E16D-C8416D0F896A}"/>
                      </a:ext>
                    </a:extLst>
                  </p:cNvPr>
                  <p:cNvSpPr/>
                  <p:nvPr/>
                </p:nvSpPr>
                <p:spPr>
                  <a:xfrm>
                    <a:off x="0" y="2336121"/>
                    <a:ext cx="1074851" cy="914333"/>
                  </a:xfrm>
                  <a:prstGeom prst="roundRect">
                    <a:avLst/>
                  </a:prstGeom>
                  <a:grpFill/>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108" name="Rectangle: Rounded Corners 6">
                    <a:extLst>
                      <a:ext uri="{FF2B5EF4-FFF2-40B4-BE49-F238E27FC236}">
                        <a16:creationId xmlns:a16="http://schemas.microsoft.com/office/drawing/2014/main" id="{0E58D8D6-4F68-190D-294A-B4399DF77D7B}"/>
                      </a:ext>
                    </a:extLst>
                  </p:cNvPr>
                  <p:cNvSpPr txBox="1"/>
                  <p:nvPr/>
                </p:nvSpPr>
                <p:spPr>
                  <a:xfrm>
                    <a:off x="44634" y="2380755"/>
                    <a:ext cx="985583" cy="825065"/>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GB" sz="800" dirty="0"/>
                      <a:t>Broader themes and learning are shared at Division Governance Forums and to Trust Board through quarterly patient experience reports. </a:t>
                    </a:r>
                    <a:endParaRPr lang="en-GB" sz="800" kern="1200" dirty="0"/>
                  </a:p>
                </p:txBody>
              </p:sp>
            </p:grpSp>
            <p:grpSp>
              <p:nvGrpSpPr>
                <p:cNvPr id="109" name="Group 108">
                  <a:extLst>
                    <a:ext uri="{FF2B5EF4-FFF2-40B4-BE49-F238E27FC236}">
                      <a16:creationId xmlns:a16="http://schemas.microsoft.com/office/drawing/2014/main" id="{413A7266-F450-A5FB-A2D5-EF9C1E667282}"/>
                    </a:ext>
                  </a:extLst>
                </p:cNvPr>
                <p:cNvGrpSpPr/>
                <p:nvPr/>
              </p:nvGrpSpPr>
              <p:grpSpPr>
                <a:xfrm>
                  <a:off x="990600" y="4960381"/>
                  <a:ext cx="2221305" cy="650607"/>
                  <a:chOff x="0" y="2336121"/>
                  <a:chExt cx="1074851" cy="914333"/>
                </a:xfrm>
                <a:solidFill>
                  <a:schemeClr val="tx1">
                    <a:lumMod val="75000"/>
                    <a:lumOff val="25000"/>
                  </a:schemeClr>
                </a:solidFill>
              </p:grpSpPr>
              <p:sp>
                <p:nvSpPr>
                  <p:cNvPr id="110" name="Rectangle: Rounded Corners 109">
                    <a:extLst>
                      <a:ext uri="{FF2B5EF4-FFF2-40B4-BE49-F238E27FC236}">
                        <a16:creationId xmlns:a16="http://schemas.microsoft.com/office/drawing/2014/main" id="{B43800B9-2D60-54E3-29EB-408CEBA04299}"/>
                      </a:ext>
                    </a:extLst>
                  </p:cNvPr>
                  <p:cNvSpPr/>
                  <p:nvPr/>
                </p:nvSpPr>
                <p:spPr>
                  <a:xfrm>
                    <a:off x="0" y="2336121"/>
                    <a:ext cx="1074851" cy="914333"/>
                  </a:xfrm>
                  <a:prstGeom prst="roundRect">
                    <a:avLst/>
                  </a:prstGeom>
                  <a:grpFill/>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111" name="Rectangle: Rounded Corners 6">
                    <a:extLst>
                      <a:ext uri="{FF2B5EF4-FFF2-40B4-BE49-F238E27FC236}">
                        <a16:creationId xmlns:a16="http://schemas.microsoft.com/office/drawing/2014/main" id="{9E5AE922-69C3-1666-333B-C34D6D3C83F3}"/>
                      </a:ext>
                    </a:extLst>
                  </p:cNvPr>
                  <p:cNvSpPr txBox="1"/>
                  <p:nvPr/>
                </p:nvSpPr>
                <p:spPr>
                  <a:xfrm>
                    <a:off x="44634" y="2380755"/>
                    <a:ext cx="985583" cy="825065"/>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GB" sz="800" dirty="0"/>
                      <a:t>Patient stories and improvement projects are developed with the Patient Experience team in response to these broader themes. </a:t>
                    </a:r>
                    <a:endParaRPr lang="en-GB" sz="800" kern="1200" dirty="0"/>
                  </a:p>
                </p:txBody>
              </p:sp>
            </p:grpSp>
          </p:grpSp>
          <p:pic>
            <p:nvPicPr>
              <p:cNvPr id="153" name="Graphic 152" descr="Classroom outline">
                <a:extLst>
                  <a:ext uri="{FF2B5EF4-FFF2-40B4-BE49-F238E27FC236}">
                    <a16:creationId xmlns:a16="http://schemas.microsoft.com/office/drawing/2014/main" id="{F2A653C8-9F93-3082-268A-3DC21C9C5972}"/>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38772" y="3721989"/>
                <a:ext cx="914400" cy="914400"/>
              </a:xfrm>
              <a:prstGeom prst="rect">
                <a:avLst/>
              </a:prstGeom>
            </p:spPr>
          </p:pic>
        </p:grpSp>
        <p:grpSp>
          <p:nvGrpSpPr>
            <p:cNvPr id="149" name="Group 148">
              <a:extLst>
                <a:ext uri="{FF2B5EF4-FFF2-40B4-BE49-F238E27FC236}">
                  <a16:creationId xmlns:a16="http://schemas.microsoft.com/office/drawing/2014/main" id="{DF5949DA-3942-4606-DD9C-9E5F4F701E8B}"/>
                </a:ext>
              </a:extLst>
            </p:cNvPr>
            <p:cNvGrpSpPr/>
            <p:nvPr/>
          </p:nvGrpSpPr>
          <p:grpSpPr>
            <a:xfrm>
              <a:off x="389248" y="1494106"/>
              <a:ext cx="1854522" cy="962602"/>
              <a:chOff x="389248" y="1494106"/>
              <a:chExt cx="1854522" cy="962602"/>
            </a:xfrm>
          </p:grpSpPr>
          <p:grpSp>
            <p:nvGrpSpPr>
              <p:cNvPr id="97" name="Group 96">
                <a:extLst>
                  <a:ext uri="{FF2B5EF4-FFF2-40B4-BE49-F238E27FC236}">
                    <a16:creationId xmlns:a16="http://schemas.microsoft.com/office/drawing/2014/main" id="{7EA72C6B-4249-EEF3-C31E-EAF50A4419A6}"/>
                  </a:ext>
                </a:extLst>
              </p:cNvPr>
              <p:cNvGrpSpPr/>
              <p:nvPr/>
            </p:nvGrpSpPr>
            <p:grpSpPr>
              <a:xfrm>
                <a:off x="389248" y="1494106"/>
                <a:ext cx="1743748" cy="590931"/>
                <a:chOff x="194206" y="2176225"/>
                <a:chExt cx="1743748" cy="590931"/>
              </a:xfrm>
            </p:grpSpPr>
            <p:sp>
              <p:nvSpPr>
                <p:cNvPr id="93" name="Rectangle: Rounded Corners 92">
                  <a:extLst>
                    <a:ext uri="{FF2B5EF4-FFF2-40B4-BE49-F238E27FC236}">
                      <a16:creationId xmlns:a16="http://schemas.microsoft.com/office/drawing/2014/main" id="{A45F19D0-EAC6-5811-3F75-8DE2F1F1ADC1}"/>
                    </a:ext>
                  </a:extLst>
                </p:cNvPr>
                <p:cNvSpPr/>
                <p:nvPr/>
              </p:nvSpPr>
              <p:spPr>
                <a:xfrm>
                  <a:off x="243279" y="2176225"/>
                  <a:ext cx="1680512" cy="590931"/>
                </a:xfrm>
                <a:prstGeom prst="roundRect">
                  <a:avLst/>
                </a:prstGeom>
                <a:solidFill>
                  <a:schemeClr val="bg1"/>
                </a:solidFill>
                <a:ln w="12700" cap="flat" cmpd="sng" algn="ctr">
                  <a:solidFill>
                    <a:schemeClr val="accent3"/>
                  </a:solidFill>
                  <a:prstDash val="lgDash"/>
                  <a:miter lim="800000"/>
                </a:ln>
                <a:effectLst/>
              </p:spPr>
              <p:txBody>
                <a:bodyPr spcFirstLastPara="0" vert="horz" wrap="square" lIns="34290" tIns="34290" rIns="34290" bIns="34290" numCol="1" spcCol="1270" anchor="ctr" anchorCtr="0">
                  <a:noAutofit/>
                </a:bodyPr>
                <a:lstStyle/>
                <a:p>
                  <a:pPr algn="ctr"/>
                  <a:endParaRPr lang="en-GB" dirty="0">
                    <a:solidFill>
                      <a:srgbClr val="FFB81C"/>
                    </a:solidFill>
                    <a:latin typeface="Arial" panose="020B0604020202020204"/>
                  </a:endParaRPr>
                </a:p>
              </p:txBody>
            </p:sp>
            <p:sp>
              <p:nvSpPr>
                <p:cNvPr id="94" name="TextBox 93">
                  <a:extLst>
                    <a:ext uri="{FF2B5EF4-FFF2-40B4-BE49-F238E27FC236}">
                      <a16:creationId xmlns:a16="http://schemas.microsoft.com/office/drawing/2014/main" id="{273F90BF-247E-3590-EBE9-0C56FB98F715}"/>
                    </a:ext>
                  </a:extLst>
                </p:cNvPr>
                <p:cNvSpPr txBox="1"/>
                <p:nvPr/>
              </p:nvSpPr>
              <p:spPr>
                <a:xfrm>
                  <a:off x="194206" y="2376754"/>
                  <a:ext cx="1743748" cy="216982"/>
                </a:xfrm>
                <a:prstGeom prst="rect">
                  <a:avLst/>
                </a:prstGeom>
                <a:noFill/>
                <a:ln>
                  <a:noFill/>
                  <a:prstDash val="lgDash"/>
                </a:ln>
              </p:spPr>
              <p:txBody>
                <a:bodyPr wrap="square" rtlCol="0">
                  <a:spAutoFit/>
                </a:bodyPr>
                <a:lstStyle/>
                <a:p>
                  <a:pPr algn="ctr" defTabSz="400050">
                    <a:lnSpc>
                      <a:spcPct val="90000"/>
                    </a:lnSpc>
                    <a:spcBef>
                      <a:spcPct val="0"/>
                    </a:spcBef>
                    <a:spcAft>
                      <a:spcPct val="35000"/>
                    </a:spcAft>
                  </a:pPr>
                  <a:r>
                    <a:rPr lang="en-GB" sz="900" dirty="0">
                      <a:solidFill>
                        <a:srgbClr val="FFB81C"/>
                      </a:solidFill>
                      <a:latin typeface="Arial" panose="020B0604020202020204"/>
                    </a:rPr>
                    <a:t>Complaint re-opens</a:t>
                  </a:r>
                </a:p>
              </p:txBody>
            </p:sp>
          </p:grpSp>
          <p:sp>
            <p:nvSpPr>
              <p:cNvPr id="148" name="Arrow: Right 147">
                <a:extLst>
                  <a:ext uri="{FF2B5EF4-FFF2-40B4-BE49-F238E27FC236}">
                    <a16:creationId xmlns:a16="http://schemas.microsoft.com/office/drawing/2014/main" id="{8B879FBC-93F4-650A-8D42-7C7C5C814161}"/>
                  </a:ext>
                </a:extLst>
              </p:cNvPr>
              <p:cNvSpPr/>
              <p:nvPr/>
            </p:nvSpPr>
            <p:spPr>
              <a:xfrm rot="13738051">
                <a:off x="1760046" y="1915668"/>
                <a:ext cx="647147" cy="320300"/>
              </a:xfrm>
              <a:prstGeom prst="rightArrow">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0" name="TextBox 129">
                <a:extLst>
                  <a:ext uri="{FF2B5EF4-FFF2-40B4-BE49-F238E27FC236}">
                    <a16:creationId xmlns:a16="http://schemas.microsoft.com/office/drawing/2014/main" id="{144370A8-599A-6E8E-DA14-3AB64D68616A}"/>
                  </a:ext>
                </a:extLst>
              </p:cNvPr>
              <p:cNvSpPr txBox="1"/>
              <p:nvPr/>
            </p:nvSpPr>
            <p:spPr>
              <a:xfrm>
                <a:off x="808079" y="2175780"/>
                <a:ext cx="855726" cy="280928"/>
              </a:xfrm>
              <a:prstGeom prst="roundRect">
                <a:avLst/>
              </a:prstGeom>
              <a:solidFill>
                <a:schemeClr val="bg1">
                  <a:lumMod val="85000"/>
                </a:schemeClr>
              </a:solidFill>
            </p:spPr>
            <p:txBody>
              <a:bodyPr wrap="square" rtlCol="0">
                <a:spAutoFit/>
              </a:bodyPr>
              <a:lstStyle/>
              <a:p>
                <a:pPr algn="ctr"/>
                <a:r>
                  <a:rPr lang="en-GB" sz="1050" b="1" dirty="0">
                    <a:solidFill>
                      <a:schemeClr val="bg1"/>
                    </a:solidFill>
                  </a:rPr>
                  <a:t>PHASE 4</a:t>
                </a:r>
              </a:p>
            </p:txBody>
          </p:sp>
        </p:grpSp>
        <p:pic>
          <p:nvPicPr>
            <p:cNvPr id="157" name="Picture 156">
              <a:extLst>
                <a:ext uri="{FF2B5EF4-FFF2-40B4-BE49-F238E27FC236}">
                  <a16:creationId xmlns:a16="http://schemas.microsoft.com/office/drawing/2014/main" id="{CCA09412-3A0C-A4F8-73D3-9B0EE2F5BFD9}"/>
                </a:ext>
              </a:extLst>
            </p:cNvPr>
            <p:cNvPicPr>
              <a:picLocks noChangeAspect="1"/>
            </p:cNvPicPr>
            <p:nvPr/>
          </p:nvPicPr>
          <p:blipFill>
            <a:blip r:embed="rId12"/>
            <a:stretch>
              <a:fillRect/>
            </a:stretch>
          </p:blipFill>
          <p:spPr>
            <a:xfrm>
              <a:off x="270829" y="35694"/>
              <a:ext cx="2195514" cy="1365171"/>
            </a:xfrm>
            <a:prstGeom prst="rect">
              <a:avLst/>
            </a:prstGeom>
          </p:spPr>
        </p:pic>
        <p:grpSp>
          <p:nvGrpSpPr>
            <p:cNvPr id="169" name="Group 168">
              <a:extLst>
                <a:ext uri="{FF2B5EF4-FFF2-40B4-BE49-F238E27FC236}">
                  <a16:creationId xmlns:a16="http://schemas.microsoft.com/office/drawing/2014/main" id="{2A0A138F-464E-8B7C-A78B-5A250B45510A}"/>
                </a:ext>
              </a:extLst>
            </p:cNvPr>
            <p:cNvGrpSpPr/>
            <p:nvPr/>
          </p:nvGrpSpPr>
          <p:grpSpPr>
            <a:xfrm>
              <a:off x="9143190" y="2332459"/>
              <a:ext cx="3015336" cy="2109047"/>
              <a:chOff x="9143190" y="2332459"/>
              <a:chExt cx="3015336" cy="2109047"/>
            </a:xfrm>
          </p:grpSpPr>
          <p:sp>
            <p:nvSpPr>
              <p:cNvPr id="166" name="Arrow: Right 165">
                <a:extLst>
                  <a:ext uri="{FF2B5EF4-FFF2-40B4-BE49-F238E27FC236}">
                    <a16:creationId xmlns:a16="http://schemas.microsoft.com/office/drawing/2014/main" id="{B3A99B5E-1212-0611-F787-A304B97C7BD5}"/>
                  </a:ext>
                </a:extLst>
              </p:cNvPr>
              <p:cNvSpPr/>
              <p:nvPr/>
            </p:nvSpPr>
            <p:spPr>
              <a:xfrm rot="5400000">
                <a:off x="9837241" y="4042128"/>
                <a:ext cx="571872" cy="226883"/>
              </a:xfrm>
              <a:prstGeom prst="rightArrow">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63" name="Group 162">
                <a:extLst>
                  <a:ext uri="{FF2B5EF4-FFF2-40B4-BE49-F238E27FC236}">
                    <a16:creationId xmlns:a16="http://schemas.microsoft.com/office/drawing/2014/main" id="{8D44AB0B-2397-32D5-33B5-B5F45563BE41}"/>
                  </a:ext>
                </a:extLst>
              </p:cNvPr>
              <p:cNvGrpSpPr/>
              <p:nvPr/>
            </p:nvGrpSpPr>
            <p:grpSpPr>
              <a:xfrm>
                <a:off x="9639800" y="3531897"/>
                <a:ext cx="1066119" cy="467812"/>
                <a:chOff x="10596277" y="3367461"/>
                <a:chExt cx="1066119" cy="467812"/>
              </a:xfrm>
            </p:grpSpPr>
            <p:sp>
              <p:nvSpPr>
                <p:cNvPr id="161" name="Rectangle: Rounded Corners 160">
                  <a:extLst>
                    <a:ext uri="{FF2B5EF4-FFF2-40B4-BE49-F238E27FC236}">
                      <a16:creationId xmlns:a16="http://schemas.microsoft.com/office/drawing/2014/main" id="{4D91B9ED-1BAB-0DB6-D0DF-ECC442B88B4E}"/>
                    </a:ext>
                  </a:extLst>
                </p:cNvPr>
                <p:cNvSpPr/>
                <p:nvPr/>
              </p:nvSpPr>
              <p:spPr>
                <a:xfrm>
                  <a:off x="10624500" y="3367461"/>
                  <a:ext cx="1037896" cy="464611"/>
                </a:xfrm>
                <a:prstGeom prst="roundRect">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160" name="Rectangle: Rounded Corners 4">
                  <a:extLst>
                    <a:ext uri="{FF2B5EF4-FFF2-40B4-BE49-F238E27FC236}">
                      <a16:creationId xmlns:a16="http://schemas.microsoft.com/office/drawing/2014/main" id="{9710C72D-2DC6-77C6-DE3E-B504449D7D97}"/>
                    </a:ext>
                  </a:extLst>
                </p:cNvPr>
                <p:cNvSpPr txBox="1"/>
                <p:nvPr/>
              </p:nvSpPr>
              <p:spPr>
                <a:xfrm>
                  <a:off x="10596277" y="3385778"/>
                  <a:ext cx="1066119" cy="44949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GB" sz="800" kern="1200" dirty="0"/>
                    <a:t>Acknowledgement sent to complainant within 3 working days</a:t>
                  </a:r>
                </a:p>
              </p:txBody>
            </p:sp>
          </p:grpSp>
          <p:sp>
            <p:nvSpPr>
              <p:cNvPr id="162" name="Arrow: Right 161">
                <a:extLst>
                  <a:ext uri="{FF2B5EF4-FFF2-40B4-BE49-F238E27FC236}">
                    <a16:creationId xmlns:a16="http://schemas.microsoft.com/office/drawing/2014/main" id="{90AB695E-3824-2527-AC28-B8C80BDBB28F}"/>
                  </a:ext>
                </a:extLst>
              </p:cNvPr>
              <p:cNvSpPr/>
              <p:nvPr/>
            </p:nvSpPr>
            <p:spPr>
              <a:xfrm rot="5400000">
                <a:off x="9645309" y="2989689"/>
                <a:ext cx="937333" cy="226883"/>
              </a:xfrm>
              <a:prstGeom prst="rightArrow">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59" name="Group 158">
                <a:extLst>
                  <a:ext uri="{FF2B5EF4-FFF2-40B4-BE49-F238E27FC236}">
                    <a16:creationId xmlns:a16="http://schemas.microsoft.com/office/drawing/2014/main" id="{E09E631E-57B3-8141-C1DE-D0710241E393}"/>
                  </a:ext>
                </a:extLst>
              </p:cNvPr>
              <p:cNvGrpSpPr/>
              <p:nvPr/>
            </p:nvGrpSpPr>
            <p:grpSpPr>
              <a:xfrm>
                <a:off x="9143190" y="2332459"/>
                <a:ext cx="3015336" cy="882412"/>
                <a:chOff x="9143190" y="2332459"/>
                <a:chExt cx="3015336" cy="882412"/>
              </a:xfrm>
            </p:grpSpPr>
            <p:grpSp>
              <p:nvGrpSpPr>
                <p:cNvPr id="50" name="Group 49">
                  <a:extLst>
                    <a:ext uri="{FF2B5EF4-FFF2-40B4-BE49-F238E27FC236}">
                      <a16:creationId xmlns:a16="http://schemas.microsoft.com/office/drawing/2014/main" id="{87ECC424-94C3-A65A-7100-E6BBA379A33E}"/>
                    </a:ext>
                  </a:extLst>
                </p:cNvPr>
                <p:cNvGrpSpPr/>
                <p:nvPr/>
              </p:nvGrpSpPr>
              <p:grpSpPr>
                <a:xfrm>
                  <a:off x="9143190" y="2332459"/>
                  <a:ext cx="1907008" cy="882412"/>
                  <a:chOff x="6141097" y="2764270"/>
                  <a:chExt cx="1907008" cy="882412"/>
                </a:xfrm>
              </p:grpSpPr>
              <p:sp>
                <p:nvSpPr>
                  <p:cNvPr id="59" name="Rectangle: Rounded Corners 58">
                    <a:extLst>
                      <a:ext uri="{FF2B5EF4-FFF2-40B4-BE49-F238E27FC236}">
                        <a16:creationId xmlns:a16="http://schemas.microsoft.com/office/drawing/2014/main" id="{5241CD12-A4A9-C17F-6C2E-60A4D8CBEE4A}"/>
                      </a:ext>
                    </a:extLst>
                  </p:cNvPr>
                  <p:cNvSpPr/>
                  <p:nvPr/>
                </p:nvSpPr>
                <p:spPr>
                  <a:xfrm>
                    <a:off x="6141097" y="2764270"/>
                    <a:ext cx="1907008" cy="882412"/>
                  </a:xfrm>
                  <a:prstGeom prst="roundRect">
                    <a:avLst/>
                  </a:prstGeom>
                </p:spPr>
                <p:style>
                  <a:lnRef idx="2">
                    <a:schemeClr val="lt1">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sp>
              <p:sp>
                <p:nvSpPr>
                  <p:cNvPr id="60" name="Rectangle: Rounded Corners 4">
                    <a:extLst>
                      <a:ext uri="{FF2B5EF4-FFF2-40B4-BE49-F238E27FC236}">
                        <a16:creationId xmlns:a16="http://schemas.microsoft.com/office/drawing/2014/main" id="{BE55E8B0-F78D-5F1A-4237-2805BFBA56CF}"/>
                      </a:ext>
                    </a:extLst>
                  </p:cNvPr>
                  <p:cNvSpPr txBox="1"/>
                  <p:nvPr/>
                </p:nvSpPr>
                <p:spPr>
                  <a:xfrm>
                    <a:off x="6194894" y="2789366"/>
                    <a:ext cx="1833979" cy="81554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GB" sz="900" kern="1200" dirty="0"/>
                      <a:t>Template is returned with completed RAG (timescale for response), next actions for investigation and identification of any opportunities for early resolution recorded and completed</a:t>
                    </a:r>
                  </a:p>
                </p:txBody>
              </p:sp>
            </p:grpSp>
            <p:pic>
              <p:nvPicPr>
                <p:cNvPr id="158" name="Picture 157">
                  <a:extLst>
                    <a:ext uri="{FF2B5EF4-FFF2-40B4-BE49-F238E27FC236}">
                      <a16:creationId xmlns:a16="http://schemas.microsoft.com/office/drawing/2014/main" id="{FB2F20F4-095F-9676-337D-1E840713EB74}"/>
                    </a:ext>
                  </a:extLst>
                </p:cNvPr>
                <p:cNvPicPr>
                  <a:picLocks noChangeAspect="1"/>
                </p:cNvPicPr>
                <p:nvPr/>
              </p:nvPicPr>
              <p:blipFill>
                <a:blip r:embed="rId13"/>
                <a:stretch>
                  <a:fillRect/>
                </a:stretch>
              </p:blipFill>
              <p:spPr>
                <a:xfrm>
                  <a:off x="11092407" y="2552346"/>
                  <a:ext cx="1066119" cy="459929"/>
                </a:xfrm>
                <a:prstGeom prst="rect">
                  <a:avLst/>
                </a:prstGeom>
              </p:spPr>
            </p:pic>
          </p:grpSp>
        </p:grpSp>
        <p:grpSp>
          <p:nvGrpSpPr>
            <p:cNvPr id="168" name="Group 167">
              <a:extLst>
                <a:ext uri="{FF2B5EF4-FFF2-40B4-BE49-F238E27FC236}">
                  <a16:creationId xmlns:a16="http://schemas.microsoft.com/office/drawing/2014/main" id="{56F98E3F-0186-57DC-7699-5FF533427600}"/>
                </a:ext>
              </a:extLst>
            </p:cNvPr>
            <p:cNvGrpSpPr/>
            <p:nvPr/>
          </p:nvGrpSpPr>
          <p:grpSpPr>
            <a:xfrm>
              <a:off x="8308132" y="1509899"/>
              <a:ext cx="1970015" cy="1071562"/>
              <a:chOff x="8308132" y="1509899"/>
              <a:chExt cx="1970015" cy="1071562"/>
            </a:xfrm>
          </p:grpSpPr>
          <p:sp>
            <p:nvSpPr>
              <p:cNvPr id="167" name="Arrow: Right 166">
                <a:extLst>
                  <a:ext uri="{FF2B5EF4-FFF2-40B4-BE49-F238E27FC236}">
                    <a16:creationId xmlns:a16="http://schemas.microsoft.com/office/drawing/2014/main" id="{5B69EF95-673E-37FF-8504-0E0EA2E96507}"/>
                  </a:ext>
                </a:extLst>
              </p:cNvPr>
              <p:cNvSpPr/>
              <p:nvPr/>
            </p:nvSpPr>
            <p:spPr>
              <a:xfrm rot="2433100">
                <a:off x="8459394" y="2367656"/>
                <a:ext cx="895559" cy="213805"/>
              </a:xfrm>
              <a:prstGeom prst="rightArrow">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14" name="Group 113">
                <a:extLst>
                  <a:ext uri="{FF2B5EF4-FFF2-40B4-BE49-F238E27FC236}">
                    <a16:creationId xmlns:a16="http://schemas.microsoft.com/office/drawing/2014/main" id="{89EA7CF0-0339-1C3E-D314-CA2B34478080}"/>
                  </a:ext>
                </a:extLst>
              </p:cNvPr>
              <p:cNvGrpSpPr/>
              <p:nvPr/>
            </p:nvGrpSpPr>
            <p:grpSpPr>
              <a:xfrm>
                <a:off x="8308132" y="1509899"/>
                <a:ext cx="1970015" cy="720222"/>
                <a:chOff x="8308132" y="1509899"/>
                <a:chExt cx="1970015" cy="720222"/>
              </a:xfrm>
            </p:grpSpPr>
            <p:grpSp>
              <p:nvGrpSpPr>
                <p:cNvPr id="33" name="Group 32">
                  <a:extLst>
                    <a:ext uri="{FF2B5EF4-FFF2-40B4-BE49-F238E27FC236}">
                      <a16:creationId xmlns:a16="http://schemas.microsoft.com/office/drawing/2014/main" id="{04E3AE5E-BC01-24E5-C630-1D805BB115B3}"/>
                    </a:ext>
                  </a:extLst>
                </p:cNvPr>
                <p:cNvGrpSpPr/>
                <p:nvPr/>
              </p:nvGrpSpPr>
              <p:grpSpPr>
                <a:xfrm>
                  <a:off x="8308132" y="1509899"/>
                  <a:ext cx="1246760" cy="720222"/>
                  <a:chOff x="6011239" y="2077861"/>
                  <a:chExt cx="1640080" cy="404124"/>
                </a:xfrm>
              </p:grpSpPr>
              <p:sp>
                <p:nvSpPr>
                  <p:cNvPr id="37" name="Rectangle: Rounded Corners 36">
                    <a:extLst>
                      <a:ext uri="{FF2B5EF4-FFF2-40B4-BE49-F238E27FC236}">
                        <a16:creationId xmlns:a16="http://schemas.microsoft.com/office/drawing/2014/main" id="{3292817F-9BD8-3E6C-E519-3C6E5C7D8E50}"/>
                      </a:ext>
                    </a:extLst>
                  </p:cNvPr>
                  <p:cNvSpPr/>
                  <p:nvPr/>
                </p:nvSpPr>
                <p:spPr>
                  <a:xfrm>
                    <a:off x="6011239" y="2077861"/>
                    <a:ext cx="1640080" cy="404124"/>
                  </a:xfrm>
                  <a:prstGeom prst="round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39" name="Rectangle: Rounded Corners 4">
                    <a:extLst>
                      <a:ext uri="{FF2B5EF4-FFF2-40B4-BE49-F238E27FC236}">
                        <a16:creationId xmlns:a16="http://schemas.microsoft.com/office/drawing/2014/main" id="{70F357BA-E726-9CAA-3D5A-09DE3F1EAA54}"/>
                      </a:ext>
                    </a:extLst>
                  </p:cNvPr>
                  <p:cNvSpPr txBox="1"/>
                  <p:nvPr/>
                </p:nvSpPr>
                <p:spPr>
                  <a:xfrm>
                    <a:off x="6030967" y="2097589"/>
                    <a:ext cx="1600624" cy="36466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GB" sz="800" kern="1200" dirty="0"/>
                      <a:t>48hr review to designated complaint leads within the division for completion. </a:t>
                    </a:r>
                  </a:p>
                </p:txBody>
              </p:sp>
            </p:grpSp>
            <p:pic>
              <p:nvPicPr>
                <p:cNvPr id="113" name="Graphic 112" descr="Checklist outline">
                  <a:extLst>
                    <a:ext uri="{FF2B5EF4-FFF2-40B4-BE49-F238E27FC236}">
                      <a16:creationId xmlns:a16="http://schemas.microsoft.com/office/drawing/2014/main" id="{E1857BDA-A410-D409-D1F4-111C16B2A104}"/>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9601745" y="1518560"/>
                  <a:ext cx="676402" cy="676402"/>
                </a:xfrm>
                <a:prstGeom prst="rect">
                  <a:avLst/>
                </a:prstGeom>
              </p:spPr>
            </p:pic>
          </p:grpSp>
        </p:grpSp>
        <p:grpSp>
          <p:nvGrpSpPr>
            <p:cNvPr id="124" name="Group 123">
              <a:extLst>
                <a:ext uri="{FF2B5EF4-FFF2-40B4-BE49-F238E27FC236}">
                  <a16:creationId xmlns:a16="http://schemas.microsoft.com/office/drawing/2014/main" id="{AEE9C66D-50B2-D889-B45E-FA5FB94707E3}"/>
                </a:ext>
              </a:extLst>
            </p:cNvPr>
            <p:cNvGrpSpPr/>
            <p:nvPr/>
          </p:nvGrpSpPr>
          <p:grpSpPr>
            <a:xfrm>
              <a:off x="6812559" y="677716"/>
              <a:ext cx="1759746" cy="991394"/>
              <a:chOff x="6812559" y="677716"/>
              <a:chExt cx="1759746" cy="991394"/>
            </a:xfrm>
          </p:grpSpPr>
          <p:sp>
            <p:nvSpPr>
              <p:cNvPr id="123" name="Arrow: Right 122">
                <a:extLst>
                  <a:ext uri="{FF2B5EF4-FFF2-40B4-BE49-F238E27FC236}">
                    <a16:creationId xmlns:a16="http://schemas.microsoft.com/office/drawing/2014/main" id="{52AF7D2D-5A3C-2D2E-0B01-3D1018B7E467}"/>
                  </a:ext>
                </a:extLst>
              </p:cNvPr>
              <p:cNvSpPr/>
              <p:nvPr/>
            </p:nvSpPr>
            <p:spPr>
              <a:xfrm rot="2433100">
                <a:off x="7676746" y="1247217"/>
                <a:ext cx="895559" cy="213805"/>
              </a:xfrm>
              <a:prstGeom prst="rightArrow">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5" name="Group 14">
                <a:extLst>
                  <a:ext uri="{FF2B5EF4-FFF2-40B4-BE49-F238E27FC236}">
                    <a16:creationId xmlns:a16="http://schemas.microsoft.com/office/drawing/2014/main" id="{2EA0D538-38D3-4782-12F6-96471D3219FF}"/>
                  </a:ext>
                </a:extLst>
              </p:cNvPr>
              <p:cNvGrpSpPr/>
              <p:nvPr/>
            </p:nvGrpSpPr>
            <p:grpSpPr>
              <a:xfrm>
                <a:off x="6812559" y="677716"/>
                <a:ext cx="1046832" cy="991394"/>
                <a:chOff x="5185396" y="-79599"/>
                <a:chExt cx="929223" cy="912414"/>
              </a:xfrm>
            </p:grpSpPr>
            <p:sp>
              <p:nvSpPr>
                <p:cNvPr id="16" name="Rectangle: Rounded Corners 15">
                  <a:extLst>
                    <a:ext uri="{FF2B5EF4-FFF2-40B4-BE49-F238E27FC236}">
                      <a16:creationId xmlns:a16="http://schemas.microsoft.com/office/drawing/2014/main" id="{72E161D9-6447-5EC8-31BB-872D0D0FA427}"/>
                    </a:ext>
                  </a:extLst>
                </p:cNvPr>
                <p:cNvSpPr/>
                <p:nvPr/>
              </p:nvSpPr>
              <p:spPr>
                <a:xfrm>
                  <a:off x="5185396" y="-79599"/>
                  <a:ext cx="929223" cy="912414"/>
                </a:xfrm>
                <a:prstGeom prst="roundRect">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17" name="Rectangle: Rounded Corners 4">
                  <a:extLst>
                    <a:ext uri="{FF2B5EF4-FFF2-40B4-BE49-F238E27FC236}">
                      <a16:creationId xmlns:a16="http://schemas.microsoft.com/office/drawing/2014/main" id="{12490971-31CE-A1BA-8C7D-D67178D2506A}"/>
                    </a:ext>
                  </a:extLst>
                </p:cNvPr>
                <p:cNvSpPr txBox="1"/>
                <p:nvPr/>
              </p:nvSpPr>
              <p:spPr>
                <a:xfrm>
                  <a:off x="5229936" y="-35059"/>
                  <a:ext cx="840143" cy="82333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GB" sz="900" dirty="0"/>
                    <a:t>Complaint a</a:t>
                  </a:r>
                  <a:r>
                    <a:rPr lang="en-GB" sz="900" kern="1200" dirty="0"/>
                    <a:t>ssigned to a dedicated complaints coordinator.  </a:t>
                  </a:r>
                </a:p>
              </p:txBody>
            </p:sp>
          </p:grpSp>
        </p:grpSp>
        <p:grpSp>
          <p:nvGrpSpPr>
            <p:cNvPr id="122" name="Group 121">
              <a:extLst>
                <a:ext uri="{FF2B5EF4-FFF2-40B4-BE49-F238E27FC236}">
                  <a16:creationId xmlns:a16="http://schemas.microsoft.com/office/drawing/2014/main" id="{8147C6FE-E93A-1A68-306F-643FC18B7EC7}"/>
                </a:ext>
              </a:extLst>
            </p:cNvPr>
            <p:cNvGrpSpPr/>
            <p:nvPr/>
          </p:nvGrpSpPr>
          <p:grpSpPr>
            <a:xfrm>
              <a:off x="4515080" y="578766"/>
              <a:ext cx="2446669" cy="1964159"/>
              <a:chOff x="4515080" y="578766"/>
              <a:chExt cx="2446669" cy="1964159"/>
            </a:xfrm>
          </p:grpSpPr>
          <p:sp>
            <p:nvSpPr>
              <p:cNvPr id="121" name="Arrow: Right 120">
                <a:extLst>
                  <a:ext uri="{FF2B5EF4-FFF2-40B4-BE49-F238E27FC236}">
                    <a16:creationId xmlns:a16="http://schemas.microsoft.com/office/drawing/2014/main" id="{12870430-101C-EFC3-A16B-BE7FE1014FAD}"/>
                  </a:ext>
                </a:extLst>
              </p:cNvPr>
              <p:cNvSpPr/>
              <p:nvPr/>
            </p:nvSpPr>
            <p:spPr>
              <a:xfrm>
                <a:off x="5875251" y="1120068"/>
                <a:ext cx="1086498" cy="156670"/>
              </a:xfrm>
              <a:prstGeom prst="rightArrow">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96" name="Group 95">
                <a:extLst>
                  <a:ext uri="{FF2B5EF4-FFF2-40B4-BE49-F238E27FC236}">
                    <a16:creationId xmlns:a16="http://schemas.microsoft.com/office/drawing/2014/main" id="{A3BF35E1-FF59-B4C0-464C-6722F81FB807}"/>
                  </a:ext>
                </a:extLst>
              </p:cNvPr>
              <p:cNvGrpSpPr/>
              <p:nvPr/>
            </p:nvGrpSpPr>
            <p:grpSpPr>
              <a:xfrm>
                <a:off x="4515080" y="578766"/>
                <a:ext cx="2149432" cy="1964159"/>
                <a:chOff x="3943432" y="1616496"/>
                <a:chExt cx="2149432" cy="1964159"/>
              </a:xfrm>
            </p:grpSpPr>
            <p:grpSp>
              <p:nvGrpSpPr>
                <p:cNvPr id="74" name="Group 73">
                  <a:extLst>
                    <a:ext uri="{FF2B5EF4-FFF2-40B4-BE49-F238E27FC236}">
                      <a16:creationId xmlns:a16="http://schemas.microsoft.com/office/drawing/2014/main" id="{B55D9D6B-885B-314C-59B8-F7727AD4ECB0}"/>
                    </a:ext>
                  </a:extLst>
                </p:cNvPr>
                <p:cNvGrpSpPr/>
                <p:nvPr/>
              </p:nvGrpSpPr>
              <p:grpSpPr>
                <a:xfrm>
                  <a:off x="3943432" y="2615967"/>
                  <a:ext cx="1697429" cy="964688"/>
                  <a:chOff x="4519917" y="5047818"/>
                  <a:chExt cx="1697429" cy="713064"/>
                </a:xfrm>
              </p:grpSpPr>
              <p:sp>
                <p:nvSpPr>
                  <p:cNvPr id="72" name="Rectangle: Rounded Corners 71">
                    <a:extLst>
                      <a:ext uri="{FF2B5EF4-FFF2-40B4-BE49-F238E27FC236}">
                        <a16:creationId xmlns:a16="http://schemas.microsoft.com/office/drawing/2014/main" id="{511D881F-F9A7-3589-EE57-E55DA9B40D95}"/>
                      </a:ext>
                    </a:extLst>
                  </p:cNvPr>
                  <p:cNvSpPr>
                    <a:spLocks/>
                  </p:cNvSpPr>
                  <p:nvPr/>
                </p:nvSpPr>
                <p:spPr>
                  <a:xfrm>
                    <a:off x="4519917" y="5047818"/>
                    <a:ext cx="1680513" cy="713064"/>
                  </a:xfrm>
                  <a:prstGeom prst="roundRect">
                    <a:avLst/>
                  </a:prstGeom>
                  <a:solidFill>
                    <a:schemeClr val="bg1"/>
                  </a:solidFill>
                  <a:ln w="12700" cap="flat" cmpd="sng" algn="ctr">
                    <a:solidFill>
                      <a:schemeClr val="accent6"/>
                    </a:solidFill>
                    <a:prstDash val="dash"/>
                    <a:miter lim="800000"/>
                  </a:ln>
                  <a:effectLst/>
                </p:spPr>
                <p:txBody>
                  <a:bodyPr spcFirstLastPara="0" vert="horz" wrap="square" lIns="34290" tIns="34290" rIns="34290" bIns="34290" numCol="1" spcCol="1270" anchor="ctr" anchorCtr="0">
                    <a:noAutofit/>
                  </a:bodyPr>
                  <a:lstStyle/>
                  <a:p>
                    <a:endParaRPr lang="en-GB" dirty="0">
                      <a:solidFill>
                        <a:srgbClr val="330071">
                          <a:lumMod val="20000"/>
                          <a:lumOff val="80000"/>
                        </a:srgbClr>
                      </a:solidFill>
                      <a:latin typeface="Arial" panose="020B0604020202020204"/>
                    </a:endParaRPr>
                  </a:p>
                </p:txBody>
              </p:sp>
              <p:sp>
                <p:nvSpPr>
                  <p:cNvPr id="73" name="TextBox 72">
                    <a:extLst>
                      <a:ext uri="{FF2B5EF4-FFF2-40B4-BE49-F238E27FC236}">
                        <a16:creationId xmlns:a16="http://schemas.microsoft.com/office/drawing/2014/main" id="{79550373-57F3-8182-5C02-5A0EAB6AD211}"/>
                      </a:ext>
                    </a:extLst>
                  </p:cNvPr>
                  <p:cNvSpPr txBox="1">
                    <a:spLocks/>
                  </p:cNvSpPr>
                  <p:nvPr/>
                </p:nvSpPr>
                <p:spPr>
                  <a:xfrm>
                    <a:off x="4536833" y="5063101"/>
                    <a:ext cx="1680513" cy="682494"/>
                  </a:xfrm>
                  <a:prstGeom prst="rect">
                    <a:avLst/>
                  </a:prstGeom>
                  <a:noFill/>
                  <a:ln>
                    <a:noFill/>
                    <a:prstDash val="dash"/>
                  </a:ln>
                </p:spPr>
                <p:txBody>
                  <a:bodyPr wrap="square" rtlCol="0">
                    <a:spAutoFit/>
                  </a:bodyPr>
                  <a:lstStyle/>
                  <a:p>
                    <a:pPr algn="ctr"/>
                    <a:r>
                      <a:rPr lang="en-GB" sz="900" dirty="0">
                        <a:solidFill>
                          <a:srgbClr val="330071"/>
                        </a:solidFill>
                        <a:latin typeface="Arial" panose="020B0604020202020204"/>
                      </a:rPr>
                      <a:t>Allegations against a member of staff are sent to the safeguarding team for review and PALS await instruction to proceed to phase 2 of the process</a:t>
                    </a:r>
                  </a:p>
                </p:txBody>
              </p:sp>
            </p:grpSp>
            <p:grpSp>
              <p:nvGrpSpPr>
                <p:cNvPr id="19" name="Group 18">
                  <a:extLst>
                    <a:ext uri="{FF2B5EF4-FFF2-40B4-BE49-F238E27FC236}">
                      <a16:creationId xmlns:a16="http://schemas.microsoft.com/office/drawing/2014/main" id="{0BC5C664-DEAA-B3A0-7DFA-C4B2AC5836F3}"/>
                    </a:ext>
                  </a:extLst>
                </p:cNvPr>
                <p:cNvGrpSpPr/>
                <p:nvPr/>
              </p:nvGrpSpPr>
              <p:grpSpPr>
                <a:xfrm>
                  <a:off x="4205530" y="1713180"/>
                  <a:ext cx="1137540" cy="968425"/>
                  <a:chOff x="6077067" y="838597"/>
                  <a:chExt cx="1375920" cy="683949"/>
                </a:xfrm>
              </p:grpSpPr>
              <p:sp>
                <p:nvSpPr>
                  <p:cNvPr id="21" name="Rectangle: Rounded Corners 20">
                    <a:extLst>
                      <a:ext uri="{FF2B5EF4-FFF2-40B4-BE49-F238E27FC236}">
                        <a16:creationId xmlns:a16="http://schemas.microsoft.com/office/drawing/2014/main" id="{D9730672-6E65-6BB8-3E79-350BF387F027}"/>
                      </a:ext>
                    </a:extLst>
                  </p:cNvPr>
                  <p:cNvSpPr/>
                  <p:nvPr/>
                </p:nvSpPr>
                <p:spPr>
                  <a:xfrm>
                    <a:off x="6077067" y="838597"/>
                    <a:ext cx="1375920" cy="683949"/>
                  </a:xfrm>
                  <a:prstGeom prst="roundRect">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27" name="Rectangle: Rounded Corners 4">
                    <a:extLst>
                      <a:ext uri="{FF2B5EF4-FFF2-40B4-BE49-F238E27FC236}">
                        <a16:creationId xmlns:a16="http://schemas.microsoft.com/office/drawing/2014/main" id="{F693548E-0B80-7DA0-8118-9E5627CC1270}"/>
                      </a:ext>
                    </a:extLst>
                  </p:cNvPr>
                  <p:cNvSpPr txBox="1"/>
                  <p:nvPr/>
                </p:nvSpPr>
                <p:spPr>
                  <a:xfrm>
                    <a:off x="6107936" y="873118"/>
                    <a:ext cx="1314182" cy="61856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GB" sz="900" kern="1200" dirty="0"/>
                      <a:t>Record of discussion is taken; key points and questions determined, and desired outcomes defined</a:t>
                    </a:r>
                  </a:p>
                </p:txBody>
              </p:sp>
            </p:grpSp>
            <p:pic>
              <p:nvPicPr>
                <p:cNvPr id="32" name="Graphic 31" descr="List outline">
                  <a:extLst>
                    <a:ext uri="{FF2B5EF4-FFF2-40B4-BE49-F238E27FC236}">
                      <a16:creationId xmlns:a16="http://schemas.microsoft.com/office/drawing/2014/main" id="{98A27EC2-7DCD-3A4D-8194-E3F3C19682C6}"/>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5491116" y="1616496"/>
                  <a:ext cx="601748" cy="601748"/>
                </a:xfrm>
                <a:prstGeom prst="rect">
                  <a:avLst/>
                </a:prstGeom>
              </p:spPr>
            </p:pic>
          </p:grpSp>
        </p:grpSp>
        <p:sp>
          <p:nvSpPr>
            <p:cNvPr id="120" name="Arrow: Right 119">
              <a:extLst>
                <a:ext uri="{FF2B5EF4-FFF2-40B4-BE49-F238E27FC236}">
                  <a16:creationId xmlns:a16="http://schemas.microsoft.com/office/drawing/2014/main" id="{CCD69346-0EAF-5D76-79B2-070E2877A998}"/>
                </a:ext>
              </a:extLst>
            </p:cNvPr>
            <p:cNvSpPr/>
            <p:nvPr/>
          </p:nvSpPr>
          <p:spPr>
            <a:xfrm>
              <a:off x="4291461" y="1105445"/>
              <a:ext cx="646837" cy="176667"/>
            </a:xfrm>
            <a:prstGeom prst="rightArrow">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16" name="Group 115">
              <a:extLst>
                <a:ext uri="{FF2B5EF4-FFF2-40B4-BE49-F238E27FC236}">
                  <a16:creationId xmlns:a16="http://schemas.microsoft.com/office/drawing/2014/main" id="{2CF33D16-B703-DEA4-8AD6-7A42597A9502}"/>
                </a:ext>
              </a:extLst>
            </p:cNvPr>
            <p:cNvGrpSpPr/>
            <p:nvPr/>
          </p:nvGrpSpPr>
          <p:grpSpPr>
            <a:xfrm>
              <a:off x="2877444" y="194418"/>
              <a:ext cx="1927780" cy="1825057"/>
              <a:chOff x="2877444" y="194418"/>
              <a:chExt cx="1927780" cy="1825057"/>
            </a:xfrm>
          </p:grpSpPr>
          <p:grpSp>
            <p:nvGrpSpPr>
              <p:cNvPr id="95" name="Group 94">
                <a:extLst>
                  <a:ext uri="{FF2B5EF4-FFF2-40B4-BE49-F238E27FC236}">
                    <a16:creationId xmlns:a16="http://schemas.microsoft.com/office/drawing/2014/main" id="{45B19BF9-6673-9154-C37E-37523874DCFF}"/>
                  </a:ext>
                </a:extLst>
              </p:cNvPr>
              <p:cNvGrpSpPr/>
              <p:nvPr/>
            </p:nvGrpSpPr>
            <p:grpSpPr>
              <a:xfrm>
                <a:off x="2877444" y="194418"/>
                <a:ext cx="1927780" cy="575630"/>
                <a:chOff x="1985353" y="225049"/>
                <a:chExt cx="1927780" cy="575630"/>
              </a:xfrm>
            </p:grpSpPr>
            <p:pic>
              <p:nvPicPr>
                <p:cNvPr id="2" name="Graphic 1" descr="Receiver outline">
                  <a:extLst>
                    <a:ext uri="{FF2B5EF4-FFF2-40B4-BE49-F238E27FC236}">
                      <a16:creationId xmlns:a16="http://schemas.microsoft.com/office/drawing/2014/main" id="{FD9969DB-9371-48EA-972F-E03582E1A1B7}"/>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2438860" y="263076"/>
                  <a:ext cx="457200" cy="457200"/>
                </a:xfrm>
                <a:prstGeom prst="rect">
                  <a:avLst/>
                </a:prstGeom>
              </p:spPr>
            </p:pic>
            <p:pic>
              <p:nvPicPr>
                <p:cNvPr id="4" name="Graphic 3" descr="Boardroom outline">
                  <a:extLst>
                    <a:ext uri="{FF2B5EF4-FFF2-40B4-BE49-F238E27FC236}">
                      <a16:creationId xmlns:a16="http://schemas.microsoft.com/office/drawing/2014/main" id="{046A56A0-0488-2694-0783-0F8F7A071888}"/>
                    </a:ext>
                  </a:extLst>
                </p:cNvPr>
                <p:cNvPicPr>
                  <a:picLocks noChangeAspect="1"/>
                </p:cNvPicPr>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3357552" y="245098"/>
                  <a:ext cx="555581" cy="555581"/>
                </a:xfrm>
                <a:prstGeom prst="rect">
                  <a:avLst/>
                </a:prstGeom>
              </p:spPr>
            </p:pic>
            <p:pic>
              <p:nvPicPr>
                <p:cNvPr id="8" name="Graphic 7" descr="Email outline">
                  <a:extLst>
                    <a:ext uri="{FF2B5EF4-FFF2-40B4-BE49-F238E27FC236}">
                      <a16:creationId xmlns:a16="http://schemas.microsoft.com/office/drawing/2014/main" id="{05C801D8-645A-820C-CAA0-D5858813A63D}"/>
                    </a:ext>
                  </a:extLst>
                </p:cNvPr>
                <p:cNvPicPr>
                  <a:picLocks noChangeAspect="1"/>
                </p:cNvPicPr>
                <p:nvPr/>
              </p:nvPicPr>
              <p:blipFill>
                <a:blip r:embed="rId22">
                  <a:extLst>
                    <a:ext uri="{28A0092B-C50C-407E-A947-70E740481C1C}">
                      <a14:useLocalDpi xmlns:a14="http://schemas.microsoft.com/office/drawing/2010/main" val="0"/>
                    </a:ext>
                    <a:ext uri="{96DAC541-7B7A-43D3-8B79-37D633B846F1}">
                      <asvg:svgBlip xmlns:asvg="http://schemas.microsoft.com/office/drawing/2016/SVG/main" r:embed="rId23"/>
                    </a:ext>
                  </a:extLst>
                </a:blip>
                <a:stretch>
                  <a:fillRect/>
                </a:stretch>
              </p:blipFill>
              <p:spPr>
                <a:xfrm>
                  <a:off x="2869975" y="225049"/>
                  <a:ext cx="481032" cy="481032"/>
                </a:xfrm>
                <a:prstGeom prst="rect">
                  <a:avLst/>
                </a:prstGeom>
              </p:spPr>
            </p:pic>
            <p:pic>
              <p:nvPicPr>
                <p:cNvPr id="9" name="Graphic 8" descr="Envelope outline">
                  <a:extLst>
                    <a:ext uri="{FF2B5EF4-FFF2-40B4-BE49-F238E27FC236}">
                      <a16:creationId xmlns:a16="http://schemas.microsoft.com/office/drawing/2014/main" id="{CDAA3A3E-AA3A-D7CE-012A-CE6FA7574D5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85353" y="305400"/>
                  <a:ext cx="457200" cy="457200"/>
                </a:xfrm>
                <a:prstGeom prst="rect">
                  <a:avLst/>
                </a:prstGeom>
              </p:spPr>
            </p:pic>
          </p:grpSp>
          <p:grpSp>
            <p:nvGrpSpPr>
              <p:cNvPr id="12" name="Group 11">
                <a:extLst>
                  <a:ext uri="{FF2B5EF4-FFF2-40B4-BE49-F238E27FC236}">
                    <a16:creationId xmlns:a16="http://schemas.microsoft.com/office/drawing/2014/main" id="{670B75BE-6CA2-60D6-9728-0DAE78EA4B84}"/>
                  </a:ext>
                </a:extLst>
              </p:cNvPr>
              <p:cNvGrpSpPr/>
              <p:nvPr/>
            </p:nvGrpSpPr>
            <p:grpSpPr>
              <a:xfrm>
                <a:off x="3432102" y="747153"/>
                <a:ext cx="929223" cy="964687"/>
                <a:chOff x="3524623" y="-287280"/>
                <a:chExt cx="929223" cy="819259"/>
              </a:xfrm>
            </p:grpSpPr>
            <p:sp>
              <p:nvSpPr>
                <p:cNvPr id="13" name="Rectangle: Rounded Corners 12">
                  <a:extLst>
                    <a:ext uri="{FF2B5EF4-FFF2-40B4-BE49-F238E27FC236}">
                      <a16:creationId xmlns:a16="http://schemas.microsoft.com/office/drawing/2014/main" id="{99CCB2E9-3EA3-3D3B-B6B8-C71489B57651}"/>
                    </a:ext>
                  </a:extLst>
                </p:cNvPr>
                <p:cNvSpPr/>
                <p:nvPr/>
              </p:nvSpPr>
              <p:spPr>
                <a:xfrm>
                  <a:off x="3524623" y="-287280"/>
                  <a:ext cx="929223" cy="819259"/>
                </a:xfrm>
                <a:prstGeom prst="round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4" name="Rectangle: Rounded Corners 4">
                  <a:extLst>
                    <a:ext uri="{FF2B5EF4-FFF2-40B4-BE49-F238E27FC236}">
                      <a16:creationId xmlns:a16="http://schemas.microsoft.com/office/drawing/2014/main" id="{FFDEF3E2-3DEA-23D1-3A4F-1E2249D1082B}"/>
                    </a:ext>
                  </a:extLst>
                </p:cNvPr>
                <p:cNvSpPr txBox="1"/>
                <p:nvPr/>
              </p:nvSpPr>
              <p:spPr>
                <a:xfrm>
                  <a:off x="3564616" y="-247287"/>
                  <a:ext cx="849237" cy="73927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GB" sz="800" kern="1200" dirty="0"/>
                    <a:t>Complaint/ Concern is raised by any method suited to the complainant</a:t>
                  </a:r>
                </a:p>
              </p:txBody>
            </p:sp>
          </p:grpSp>
          <p:sp>
            <p:nvSpPr>
              <p:cNvPr id="115" name="TextBox 114">
                <a:extLst>
                  <a:ext uri="{FF2B5EF4-FFF2-40B4-BE49-F238E27FC236}">
                    <a16:creationId xmlns:a16="http://schemas.microsoft.com/office/drawing/2014/main" id="{B30FE900-2C78-0F91-6763-9CE3E488BE0C}"/>
                  </a:ext>
                </a:extLst>
              </p:cNvPr>
              <p:cNvSpPr txBox="1"/>
              <p:nvPr/>
            </p:nvSpPr>
            <p:spPr>
              <a:xfrm>
                <a:off x="3453423" y="1738547"/>
                <a:ext cx="855726" cy="280928"/>
              </a:xfrm>
              <a:prstGeom prst="roundRect">
                <a:avLst/>
              </a:prstGeom>
              <a:solidFill>
                <a:schemeClr val="bg1">
                  <a:lumMod val="85000"/>
                </a:schemeClr>
              </a:solidFill>
            </p:spPr>
            <p:txBody>
              <a:bodyPr wrap="square" rtlCol="0">
                <a:spAutoFit/>
              </a:bodyPr>
              <a:lstStyle/>
              <a:p>
                <a:pPr algn="ctr"/>
                <a:r>
                  <a:rPr lang="en-GB" sz="1050" b="1" dirty="0">
                    <a:solidFill>
                      <a:schemeClr val="bg1"/>
                    </a:solidFill>
                  </a:rPr>
                  <a:t>PHASE 1</a:t>
                </a:r>
              </a:p>
            </p:txBody>
          </p:sp>
        </p:grpSp>
      </p:grpSp>
    </p:spTree>
    <p:extLst>
      <p:ext uri="{BB962C8B-B14F-4D97-AF65-F5344CB8AC3E}">
        <p14:creationId xmlns:p14="http://schemas.microsoft.com/office/powerpoint/2010/main" val="4688001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Diagram 9">
            <a:extLst>
              <a:ext uri="{FF2B5EF4-FFF2-40B4-BE49-F238E27FC236}">
                <a16:creationId xmlns:a16="http://schemas.microsoft.com/office/drawing/2014/main" id="{BF9E68B9-5148-BECD-048B-1A72BCD4FF5A}"/>
              </a:ext>
            </a:extLst>
          </p:cNvPr>
          <p:cNvGraphicFramePr/>
          <p:nvPr>
            <p:extLst>
              <p:ext uri="{D42A27DB-BD31-4B8C-83A1-F6EECF244321}">
                <p14:modId xmlns:p14="http://schemas.microsoft.com/office/powerpoint/2010/main" val="2906350067"/>
              </p:ext>
            </p:extLst>
          </p:nvPr>
        </p:nvGraphicFramePr>
        <p:xfrm>
          <a:off x="1218268" y="417663"/>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858144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524000" y="6267450"/>
            <a:ext cx="9144000" cy="59055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GB">
              <a:solidFill>
                <a:srgbClr val="FFFFFF"/>
              </a:solidFill>
              <a:latin typeface="Arial" panose="020B0604020202020204"/>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1" y="6267450"/>
            <a:ext cx="9144000" cy="797488"/>
          </a:xfrm>
          <a:prstGeom prst="rect">
            <a:avLst/>
          </a:prstGeom>
        </p:spPr>
      </p:pic>
      <p:grpSp>
        <p:nvGrpSpPr>
          <p:cNvPr id="10" name="Group 9">
            <a:extLst>
              <a:ext uri="{FF2B5EF4-FFF2-40B4-BE49-F238E27FC236}">
                <a16:creationId xmlns:a16="http://schemas.microsoft.com/office/drawing/2014/main" id="{27876BDD-04C3-B153-3C0F-9047D936A047}"/>
              </a:ext>
            </a:extLst>
          </p:cNvPr>
          <p:cNvGrpSpPr/>
          <p:nvPr/>
        </p:nvGrpSpPr>
        <p:grpSpPr>
          <a:xfrm>
            <a:off x="275008" y="682734"/>
            <a:ext cx="7384379" cy="4509712"/>
            <a:chOff x="275008" y="682734"/>
            <a:chExt cx="7384379" cy="4509712"/>
          </a:xfrm>
        </p:grpSpPr>
        <p:grpSp>
          <p:nvGrpSpPr>
            <p:cNvPr id="5" name="Group 4">
              <a:extLst>
                <a:ext uri="{FF2B5EF4-FFF2-40B4-BE49-F238E27FC236}">
                  <a16:creationId xmlns:a16="http://schemas.microsoft.com/office/drawing/2014/main" id="{29AACDD0-21FF-43CF-A1B5-AAFC44AF17DA}"/>
                </a:ext>
              </a:extLst>
            </p:cNvPr>
            <p:cNvGrpSpPr/>
            <p:nvPr/>
          </p:nvGrpSpPr>
          <p:grpSpPr>
            <a:xfrm>
              <a:off x="275008" y="1654400"/>
              <a:ext cx="7384379" cy="3538046"/>
              <a:chOff x="198808" y="248134"/>
              <a:chExt cx="7384379" cy="3538046"/>
            </a:xfrm>
          </p:grpSpPr>
          <p:sp>
            <p:nvSpPr>
              <p:cNvPr id="13" name="TextBox 12">
                <a:extLst>
                  <a:ext uri="{FF2B5EF4-FFF2-40B4-BE49-F238E27FC236}">
                    <a16:creationId xmlns:a16="http://schemas.microsoft.com/office/drawing/2014/main" id="{BBD73924-3C03-9B17-33C3-E8C7770E8FC8}"/>
                  </a:ext>
                </a:extLst>
              </p:cNvPr>
              <p:cNvSpPr txBox="1"/>
              <p:nvPr/>
            </p:nvSpPr>
            <p:spPr>
              <a:xfrm>
                <a:off x="2190010" y="507168"/>
                <a:ext cx="3905990" cy="568745"/>
              </a:xfrm>
              <a:prstGeom prst="rect">
                <a:avLst/>
              </a:prstGeom>
              <a:noFill/>
            </p:spPr>
            <p:txBody>
              <a:bodyPr wrap="square" rtlCol="0" anchor="ctr">
                <a:spAutoFit/>
              </a:bodyPr>
              <a:lstStyle/>
              <a:p>
                <a:pPr>
                  <a:lnSpc>
                    <a:spcPct val="200000"/>
                  </a:lnSpc>
                  <a:defRPr/>
                </a:pPr>
                <a:r>
                  <a:rPr lang="en-GB" dirty="0">
                    <a:solidFill>
                      <a:srgbClr val="231F20"/>
                    </a:solidFill>
                    <a:latin typeface="Arial" panose="020B0604020202020204" pitchFamily="34" charset="0"/>
                    <a:cs typeface="Arial" panose="020B0604020202020204" pitchFamily="34" charset="0"/>
                  </a:rPr>
                  <a:t>Further meeting may be offered</a:t>
                </a:r>
              </a:p>
            </p:txBody>
          </p:sp>
          <p:sp>
            <p:nvSpPr>
              <p:cNvPr id="14" name="TextBox 13">
                <a:extLst>
                  <a:ext uri="{FF2B5EF4-FFF2-40B4-BE49-F238E27FC236}">
                    <a16:creationId xmlns:a16="http://schemas.microsoft.com/office/drawing/2014/main" id="{0FDAE53A-B3D1-7DA9-D117-5EE66A47C24E}"/>
                  </a:ext>
                </a:extLst>
              </p:cNvPr>
              <p:cNvSpPr txBox="1"/>
              <p:nvPr/>
            </p:nvSpPr>
            <p:spPr>
              <a:xfrm>
                <a:off x="2190010" y="1405246"/>
                <a:ext cx="5393177" cy="646331"/>
              </a:xfrm>
              <a:prstGeom prst="rect">
                <a:avLst/>
              </a:prstGeom>
              <a:noFill/>
            </p:spPr>
            <p:txBody>
              <a:bodyPr wrap="square" rtlCol="0">
                <a:spAutoFit/>
              </a:bodyPr>
              <a:lstStyle/>
              <a:p>
                <a:pPr>
                  <a:defRPr/>
                </a:pPr>
                <a:r>
                  <a:rPr lang="en-GB" dirty="0">
                    <a:solidFill>
                      <a:srgbClr val="231F20"/>
                    </a:solidFill>
                    <a:latin typeface="Arial" panose="020B0604020202020204" pitchFamily="34" charset="0"/>
                    <a:cs typeface="Arial" panose="020B0604020202020204" pitchFamily="34" charset="0"/>
                  </a:rPr>
                  <a:t>Referral to the Parliamentary and Health Service Ombudsman </a:t>
                </a:r>
              </a:p>
            </p:txBody>
          </p:sp>
          <p:sp>
            <p:nvSpPr>
              <p:cNvPr id="15" name="TextBox 14">
                <a:extLst>
                  <a:ext uri="{FF2B5EF4-FFF2-40B4-BE49-F238E27FC236}">
                    <a16:creationId xmlns:a16="http://schemas.microsoft.com/office/drawing/2014/main" id="{748784FA-B374-7689-2B16-B655A7CAC981}"/>
                  </a:ext>
                </a:extLst>
              </p:cNvPr>
              <p:cNvSpPr txBox="1"/>
              <p:nvPr/>
            </p:nvSpPr>
            <p:spPr>
              <a:xfrm>
                <a:off x="2129790" y="2308852"/>
                <a:ext cx="5309078" cy="1477328"/>
              </a:xfrm>
              <a:prstGeom prst="rect">
                <a:avLst/>
              </a:prstGeom>
              <a:noFill/>
            </p:spPr>
            <p:txBody>
              <a:bodyPr wrap="square" rtlCol="0">
                <a:spAutoFit/>
              </a:bodyPr>
              <a:lstStyle/>
              <a:p>
                <a:pPr>
                  <a:defRPr/>
                </a:pPr>
                <a:r>
                  <a:rPr lang="en-GB" dirty="0">
                    <a:solidFill>
                      <a:srgbClr val="231F20"/>
                    </a:solidFill>
                    <a:latin typeface="Arial" panose="020B0604020202020204" pitchFamily="34" charset="0"/>
                    <a:cs typeface="Arial" panose="020B0604020202020204" pitchFamily="34" charset="0"/>
                  </a:rPr>
                  <a:t>Complainant may wish to take legal action and would be advised to seek independent representation.</a:t>
                </a:r>
              </a:p>
              <a:p>
                <a:pPr>
                  <a:defRPr/>
                </a:pPr>
                <a:r>
                  <a:rPr lang="en-GB" dirty="0">
                    <a:solidFill>
                      <a:srgbClr val="231F20"/>
                    </a:solidFill>
                    <a:latin typeface="Arial" panose="020B0604020202020204" pitchFamily="34" charset="0"/>
                    <a:cs typeface="Arial" panose="020B0604020202020204" pitchFamily="34" charset="0"/>
                  </a:rPr>
                  <a:t>The SFT legal team would be informed of the full complaint details at this stage </a:t>
                </a:r>
              </a:p>
            </p:txBody>
          </p:sp>
          <p:pic>
            <p:nvPicPr>
              <p:cNvPr id="11" name="Graphic 10" descr="Meeting outline">
                <a:extLst>
                  <a:ext uri="{FF2B5EF4-FFF2-40B4-BE49-F238E27FC236}">
                    <a16:creationId xmlns:a16="http://schemas.microsoft.com/office/drawing/2014/main" id="{3D2013DA-7001-BF61-47B4-5215AF96363F}"/>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flipH="1">
                <a:off x="437186" y="248134"/>
                <a:ext cx="1086814" cy="1086814"/>
              </a:xfrm>
              <a:prstGeom prst="rect">
                <a:avLst/>
              </a:prstGeom>
            </p:spPr>
          </p:pic>
          <p:pic>
            <p:nvPicPr>
              <p:cNvPr id="12" name="Graphic 11" descr="Scales of justice outline">
                <a:extLst>
                  <a:ext uri="{FF2B5EF4-FFF2-40B4-BE49-F238E27FC236}">
                    <a16:creationId xmlns:a16="http://schemas.microsoft.com/office/drawing/2014/main" id="{5F52400C-0BC9-4B3C-4396-C295291C7F1F}"/>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437186" y="2362058"/>
                <a:ext cx="1177251" cy="1236686"/>
              </a:xfrm>
              <a:prstGeom prst="rect">
                <a:avLst/>
              </a:prstGeom>
            </p:spPr>
          </p:pic>
          <p:pic>
            <p:nvPicPr>
              <p:cNvPr id="16" name="Picture 2">
                <a:extLst>
                  <a:ext uri="{FF2B5EF4-FFF2-40B4-BE49-F238E27FC236}">
                    <a16:creationId xmlns:a16="http://schemas.microsoft.com/office/drawing/2014/main" id="{9BC22A89-F4ED-5EAA-1260-2E28CF773D8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808" y="1560029"/>
                <a:ext cx="1812872" cy="595091"/>
              </a:xfrm>
              <a:prstGeom prst="rect">
                <a:avLst/>
              </a:prstGeom>
              <a:noFill/>
              <a:extLst>
                <a:ext uri="{909E8E84-426E-40DD-AFC4-6F175D3DCCD1}">
                  <a14:hiddenFill xmlns:a14="http://schemas.microsoft.com/office/drawing/2010/main">
                    <a:solidFill>
                      <a:srgbClr val="FFFFFF"/>
                    </a:solidFill>
                  </a14:hiddenFill>
                </a:ext>
              </a:extLst>
            </p:spPr>
          </p:pic>
        </p:grpSp>
        <p:pic>
          <p:nvPicPr>
            <p:cNvPr id="8" name="Graphic 7" descr="Envelope outline">
              <a:extLst>
                <a:ext uri="{FF2B5EF4-FFF2-40B4-BE49-F238E27FC236}">
                  <a16:creationId xmlns:a16="http://schemas.microsoft.com/office/drawing/2014/main" id="{5EBF571C-1796-6883-854D-40610BB350E2}"/>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a:xfrm flipH="1">
              <a:off x="528626" y="682734"/>
              <a:ext cx="1086814" cy="1086814"/>
            </a:xfrm>
            <a:prstGeom prst="rect">
              <a:avLst/>
            </a:prstGeom>
          </p:spPr>
        </p:pic>
        <p:sp>
          <p:nvSpPr>
            <p:cNvPr id="9" name="TextBox 8">
              <a:extLst>
                <a:ext uri="{FF2B5EF4-FFF2-40B4-BE49-F238E27FC236}">
                  <a16:creationId xmlns:a16="http://schemas.microsoft.com/office/drawing/2014/main" id="{F162ED58-4EB6-9626-AE9F-72D6C383EB05}"/>
                </a:ext>
              </a:extLst>
            </p:cNvPr>
            <p:cNvSpPr txBox="1"/>
            <p:nvPr/>
          </p:nvSpPr>
          <p:spPr>
            <a:xfrm>
              <a:off x="2191013" y="927569"/>
              <a:ext cx="5248858" cy="560410"/>
            </a:xfrm>
            <a:prstGeom prst="rect">
              <a:avLst/>
            </a:prstGeom>
            <a:noFill/>
          </p:spPr>
          <p:txBody>
            <a:bodyPr wrap="square" rtlCol="0" anchor="ctr">
              <a:spAutoFit/>
            </a:bodyPr>
            <a:lstStyle/>
            <a:p>
              <a:pPr>
                <a:lnSpc>
                  <a:spcPct val="200000"/>
                </a:lnSpc>
                <a:defRPr/>
              </a:pPr>
              <a:r>
                <a:rPr lang="en-GB" dirty="0">
                  <a:solidFill>
                    <a:srgbClr val="231F20"/>
                  </a:solidFill>
                  <a:latin typeface="Arial" panose="020B0604020202020204" pitchFamily="34" charset="0"/>
                  <a:cs typeface="Arial" panose="020B0604020202020204" pitchFamily="34" charset="0"/>
                </a:rPr>
                <a:t>Further investigation and/or written response</a:t>
              </a:r>
            </a:p>
          </p:txBody>
        </p:sp>
      </p:grpSp>
    </p:spTree>
    <p:extLst>
      <p:ext uri="{BB962C8B-B14F-4D97-AF65-F5344CB8AC3E}">
        <p14:creationId xmlns:p14="http://schemas.microsoft.com/office/powerpoint/2010/main" val="3806508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06ED52F-32D3-BB0A-93E8-42BBE0DD577B}"/>
              </a:ext>
            </a:extLst>
          </p:cNvPr>
          <p:cNvGrpSpPr/>
          <p:nvPr/>
        </p:nvGrpSpPr>
        <p:grpSpPr>
          <a:xfrm>
            <a:off x="813308" y="600970"/>
            <a:ext cx="7231733" cy="4765407"/>
            <a:chOff x="2029712" y="810695"/>
            <a:chExt cx="7231733" cy="4765407"/>
          </a:xfrm>
        </p:grpSpPr>
        <p:sp>
          <p:nvSpPr>
            <p:cNvPr id="4" name="Oval 3">
              <a:extLst>
                <a:ext uri="{FF2B5EF4-FFF2-40B4-BE49-F238E27FC236}">
                  <a16:creationId xmlns:a16="http://schemas.microsoft.com/office/drawing/2014/main" id="{7D42A4D7-5D6B-6BFE-B89D-90184C32A992}"/>
                </a:ext>
              </a:extLst>
            </p:cNvPr>
            <p:cNvSpPr/>
            <p:nvPr/>
          </p:nvSpPr>
          <p:spPr>
            <a:xfrm>
              <a:off x="2029712" y="1278384"/>
              <a:ext cx="1594332" cy="983202"/>
            </a:xfrm>
            <a:prstGeom prst="ellipse">
              <a:avLst/>
            </a:prstGeom>
            <a:solidFill>
              <a:schemeClr val="accent4">
                <a:lumMod val="75000"/>
              </a:schemeClr>
            </a:solidFill>
            <a:ln>
              <a:solidFill>
                <a:schemeClr val="accent4">
                  <a:lumMod val="75000"/>
                </a:schemeClr>
              </a:solidFill>
            </a:ln>
            <a:effectLst>
              <a:innerShdw blurRad="63500" dist="50800" dir="13500000">
                <a:prstClr val="black">
                  <a:alpha val="50000"/>
                </a:prstClr>
              </a:innerShdw>
            </a:effectLst>
          </p:spPr>
          <p:style>
            <a:lnRef idx="2">
              <a:schemeClr val="accent3">
                <a:shade val="50000"/>
              </a:schemeClr>
            </a:lnRef>
            <a:fillRef idx="1">
              <a:schemeClr val="accent3"/>
            </a:fillRef>
            <a:effectRef idx="0">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GB" sz="1200" b="1" dirty="0">
                  <a:solidFill>
                    <a:schemeClr val="bg1"/>
                  </a:solidFill>
                  <a:latin typeface="+mj-lt"/>
                  <a:ea typeface="Times New Roman" panose="02020603050405020304" pitchFamily="18" charset="0"/>
                  <a:cs typeface="Times New Roman" panose="02020603050405020304" pitchFamily="18" charset="0"/>
                </a:rPr>
                <a:t>GREEN</a:t>
              </a:r>
              <a:endParaRPr lang="en-GB" sz="1200" dirty="0">
                <a:solidFill>
                  <a:schemeClr val="bg1"/>
                </a:solidFill>
                <a:latin typeface="+mj-lt"/>
                <a:ea typeface="Times New Roman" panose="02020603050405020304" pitchFamily="18" charset="0"/>
              </a:endParaRPr>
            </a:p>
            <a:p>
              <a:pPr algn="ctr"/>
              <a:r>
                <a:rPr lang="en-GB" sz="1200" b="1" dirty="0">
                  <a:solidFill>
                    <a:schemeClr val="bg1"/>
                  </a:solidFill>
                  <a:latin typeface="+mj-lt"/>
                  <a:ea typeface="Times New Roman" panose="02020603050405020304" pitchFamily="18" charset="0"/>
                  <a:cs typeface="Times New Roman" panose="02020603050405020304" pitchFamily="18" charset="0"/>
                </a:rPr>
                <a:t>Response in 25 working days</a:t>
              </a:r>
              <a:endParaRPr lang="en-GB" sz="1200" dirty="0">
                <a:solidFill>
                  <a:schemeClr val="bg1"/>
                </a:solidFill>
                <a:latin typeface="+mj-lt"/>
                <a:ea typeface="Times New Roman" panose="02020603050405020304" pitchFamily="18" charset="0"/>
              </a:endParaRPr>
            </a:p>
          </p:txBody>
        </p:sp>
        <p:sp>
          <p:nvSpPr>
            <p:cNvPr id="5" name="Oval 4">
              <a:extLst>
                <a:ext uri="{FF2B5EF4-FFF2-40B4-BE49-F238E27FC236}">
                  <a16:creationId xmlns:a16="http://schemas.microsoft.com/office/drawing/2014/main" id="{65E23854-754F-64C8-47A8-00CC691BE9C9}"/>
                </a:ext>
              </a:extLst>
            </p:cNvPr>
            <p:cNvSpPr/>
            <p:nvPr/>
          </p:nvSpPr>
          <p:spPr>
            <a:xfrm>
              <a:off x="2029712" y="2797575"/>
              <a:ext cx="1594330" cy="1056606"/>
            </a:xfrm>
            <a:prstGeom prst="ellipse">
              <a:avLst/>
            </a:prstGeom>
            <a:solidFill>
              <a:schemeClr val="accent3">
                <a:lumMod val="75000"/>
              </a:schemeClr>
            </a:solidFill>
            <a:ln w="25400" cap="flat" cmpd="sng" algn="ctr">
              <a:solidFill>
                <a:schemeClr val="accent3">
                  <a:lumMod val="75000"/>
                </a:schemeClr>
              </a:solidFill>
              <a:prstDash val="solid"/>
            </a:ln>
            <a:effectLst>
              <a:innerShdw blurRad="63500" dist="50800" dir="13500000">
                <a:prstClr val="black">
                  <a:alpha val="50000"/>
                </a:prstClr>
              </a:inn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defRPr/>
              </a:pPr>
              <a:r>
                <a:rPr lang="en-GB" sz="1200" b="1" dirty="0">
                  <a:solidFill>
                    <a:schemeClr val="bg1"/>
                  </a:solidFill>
                  <a:latin typeface="+mj-lt"/>
                  <a:ea typeface="Times New Roman" panose="02020603050405020304" pitchFamily="18" charset="0"/>
                  <a:cs typeface="Times New Roman" panose="02020603050405020304" pitchFamily="18" charset="0"/>
                </a:rPr>
                <a:t>AMBER Response in 40 days </a:t>
              </a:r>
              <a:endParaRPr lang="en-GB" sz="1200" kern="0" dirty="0">
                <a:solidFill>
                  <a:schemeClr val="bg1"/>
                </a:solidFill>
                <a:latin typeface="+mj-lt"/>
                <a:ea typeface="Times New Roman" panose="02020603050405020304" pitchFamily="18" charset="0"/>
              </a:endParaRPr>
            </a:p>
          </p:txBody>
        </p:sp>
        <p:sp>
          <p:nvSpPr>
            <p:cNvPr id="6" name="Oval 5">
              <a:extLst>
                <a:ext uri="{FF2B5EF4-FFF2-40B4-BE49-F238E27FC236}">
                  <a16:creationId xmlns:a16="http://schemas.microsoft.com/office/drawing/2014/main" id="{0260A512-4659-5297-CBC8-8B88490E832D}"/>
                </a:ext>
              </a:extLst>
            </p:cNvPr>
            <p:cNvSpPr/>
            <p:nvPr/>
          </p:nvSpPr>
          <p:spPr>
            <a:xfrm>
              <a:off x="2054301" y="4390170"/>
              <a:ext cx="1569743" cy="1056606"/>
            </a:xfrm>
            <a:prstGeom prst="ellipse">
              <a:avLst/>
            </a:prstGeom>
            <a:solidFill>
              <a:schemeClr val="accent2">
                <a:lumMod val="75000"/>
              </a:schemeClr>
            </a:solidFill>
            <a:ln>
              <a:solidFill>
                <a:schemeClr val="accent2">
                  <a:lumMod val="75000"/>
                </a:schemeClr>
              </a:solidFill>
            </a:ln>
            <a:effectLst>
              <a:innerShdw blurRad="63500" dist="50800" dir="13500000">
                <a:prstClr val="black">
                  <a:alpha val="50000"/>
                </a:prstClr>
              </a:innerShdw>
            </a:effectLst>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GB" sz="1200" b="1" dirty="0">
                  <a:solidFill>
                    <a:schemeClr val="bg1"/>
                  </a:solidFill>
                  <a:latin typeface="+mj-lt"/>
                  <a:ea typeface="Times New Roman" panose="02020603050405020304" pitchFamily="18" charset="0"/>
                  <a:cs typeface="Times New Roman" panose="02020603050405020304" pitchFamily="18" charset="0"/>
                </a:rPr>
                <a:t>RED</a:t>
              </a:r>
              <a:endParaRPr lang="en-GB" sz="1200" dirty="0">
                <a:solidFill>
                  <a:schemeClr val="bg1"/>
                </a:solidFill>
                <a:latin typeface="+mj-lt"/>
                <a:ea typeface="Times New Roman" panose="02020603050405020304" pitchFamily="18" charset="0"/>
              </a:endParaRPr>
            </a:p>
            <a:p>
              <a:pPr algn="ctr"/>
              <a:r>
                <a:rPr lang="en-GB" sz="1200" b="1" dirty="0">
                  <a:solidFill>
                    <a:schemeClr val="bg1"/>
                  </a:solidFill>
                  <a:latin typeface="+mj-lt"/>
                  <a:ea typeface="Times New Roman" panose="02020603050405020304" pitchFamily="18" charset="0"/>
                  <a:cs typeface="Times New Roman" panose="02020603050405020304" pitchFamily="18" charset="0"/>
                </a:rPr>
                <a:t>Response in 60 days </a:t>
              </a:r>
              <a:endParaRPr lang="en-GB" sz="1200" dirty="0">
                <a:solidFill>
                  <a:schemeClr val="bg1"/>
                </a:solidFill>
                <a:latin typeface="+mj-lt"/>
                <a:ea typeface="Times New Roman" panose="02020603050405020304" pitchFamily="18" charset="0"/>
              </a:endParaRPr>
            </a:p>
          </p:txBody>
        </p:sp>
        <p:sp>
          <p:nvSpPr>
            <p:cNvPr id="8" name="TextBox 7">
              <a:extLst>
                <a:ext uri="{FF2B5EF4-FFF2-40B4-BE49-F238E27FC236}">
                  <a16:creationId xmlns:a16="http://schemas.microsoft.com/office/drawing/2014/main" id="{60818D36-4DF7-F631-5BCF-830483B3A12F}"/>
                </a:ext>
              </a:extLst>
            </p:cNvPr>
            <p:cNvSpPr txBox="1"/>
            <p:nvPr/>
          </p:nvSpPr>
          <p:spPr>
            <a:xfrm>
              <a:off x="3889898" y="810695"/>
              <a:ext cx="5371547" cy="4765407"/>
            </a:xfrm>
            <a:prstGeom prst="rect">
              <a:avLst/>
            </a:prstGeom>
            <a:noFill/>
          </p:spPr>
          <p:txBody>
            <a:bodyPr wrap="square">
              <a:spAutoFit/>
            </a:bodyPr>
            <a:lstStyle/>
            <a:p>
              <a:pPr>
                <a:spcBef>
                  <a:spcPts val="265"/>
                </a:spcBef>
              </a:pPr>
              <a:r>
                <a:rPr lang="en-GB" sz="1400" b="1" dirty="0">
                  <a:solidFill>
                    <a:srgbClr val="000000"/>
                  </a:solidFill>
                  <a:ea typeface="Times New Roman" panose="02020603050405020304" pitchFamily="18" charset="0"/>
                  <a:cs typeface="Times New Roman" panose="02020603050405020304" pitchFamily="18" charset="0"/>
                </a:rPr>
                <a:t>Categorisation and time scales allocated to complaints</a:t>
              </a:r>
              <a:endParaRPr lang="en-GB" sz="1400" b="1" dirty="0">
                <a:solidFill>
                  <a:srgbClr val="231F20"/>
                </a:solidFill>
                <a:ea typeface="Times New Roman" panose="02020603050405020304" pitchFamily="18" charset="0"/>
              </a:endParaRPr>
            </a:p>
            <a:p>
              <a:pPr>
                <a:spcBef>
                  <a:spcPts val="265"/>
                </a:spcBef>
              </a:pPr>
              <a:r>
                <a:rPr lang="en-GB" sz="1000" b="1" dirty="0">
                  <a:solidFill>
                    <a:srgbClr val="000000"/>
                  </a:solidFill>
                  <a:ea typeface="Times New Roman" panose="02020603050405020304" pitchFamily="18" charset="0"/>
                  <a:cs typeface="Times New Roman" panose="02020603050405020304" pitchFamily="18" charset="0"/>
                </a:rPr>
                <a:t> </a:t>
              </a:r>
              <a:endParaRPr lang="en-GB" sz="1000" dirty="0">
                <a:solidFill>
                  <a:srgbClr val="231F20"/>
                </a:solidFill>
                <a:ea typeface="Times New Roman" panose="02020603050405020304" pitchFamily="18" charset="0"/>
              </a:endParaRPr>
            </a:p>
            <a:p>
              <a:pPr>
                <a:spcBef>
                  <a:spcPts val="265"/>
                </a:spcBef>
              </a:pPr>
              <a:r>
                <a:rPr lang="en-GB" sz="1000" dirty="0">
                  <a:solidFill>
                    <a:srgbClr val="231F20"/>
                  </a:solidFill>
                  <a:ea typeface="Times New Roman" panose="02020603050405020304" pitchFamily="18" charset="0"/>
                </a:rPr>
                <a:t> </a:t>
              </a:r>
            </a:p>
            <a:p>
              <a:pPr>
                <a:spcBef>
                  <a:spcPts val="265"/>
                </a:spcBef>
              </a:pPr>
              <a:r>
                <a:rPr lang="en-GB" sz="1000" b="1" u="sng" dirty="0">
                  <a:solidFill>
                    <a:srgbClr val="000000"/>
                  </a:solidFill>
                  <a:ea typeface="Times New Roman" panose="02020603050405020304" pitchFamily="18" charset="0"/>
                  <a:cs typeface="Times New Roman" panose="02020603050405020304" pitchFamily="18" charset="0"/>
                </a:rPr>
                <a:t>Green – Response in 25 working days. </a:t>
              </a:r>
              <a:endParaRPr lang="en-GB" sz="1000" dirty="0">
                <a:solidFill>
                  <a:srgbClr val="231F20"/>
                </a:solidFill>
                <a:ea typeface="Times New Roman" panose="02020603050405020304" pitchFamily="18" charset="0"/>
              </a:endParaRPr>
            </a:p>
            <a:p>
              <a:pPr marL="342900" indent="-342900">
                <a:buFont typeface="Arial" panose="020B0604020202020204" pitchFamily="34" charset="0"/>
                <a:buChar char="•"/>
                <a:tabLst>
                  <a:tab pos="457200" algn="l"/>
                </a:tabLst>
              </a:pPr>
              <a:r>
                <a:rPr lang="en-GB" sz="1000" b="1" dirty="0">
                  <a:solidFill>
                    <a:srgbClr val="000000"/>
                  </a:solidFill>
                  <a:ea typeface="Times New Roman" panose="02020603050405020304" pitchFamily="18" charset="0"/>
                  <a:cs typeface="Times New Roman" panose="02020603050405020304" pitchFamily="18" charset="0"/>
                </a:rPr>
                <a:t>Delayed appointments or treatment.</a:t>
              </a:r>
              <a:endParaRPr lang="en-GB" sz="1000" dirty="0">
                <a:solidFill>
                  <a:srgbClr val="231F20"/>
                </a:solidFill>
                <a:ea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tabLst>
                  <a:tab pos="457200" algn="l"/>
                </a:tabLst>
              </a:pPr>
              <a:r>
                <a:rPr lang="en-GB" sz="1000" b="1" dirty="0">
                  <a:solidFill>
                    <a:srgbClr val="000000"/>
                  </a:solidFill>
                  <a:ea typeface="Times New Roman" panose="02020603050405020304" pitchFamily="18" charset="0"/>
                  <a:cs typeface="Times New Roman" panose="02020603050405020304" pitchFamily="18" charset="0"/>
                </a:rPr>
                <a:t>No adverse outcome or injury. </a:t>
              </a:r>
              <a:endParaRPr lang="en-GB" sz="1000" dirty="0">
                <a:solidFill>
                  <a:srgbClr val="231F20"/>
                </a:solidFill>
                <a:ea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tabLst>
                  <a:tab pos="457200" algn="l"/>
                </a:tabLst>
              </a:pPr>
              <a:r>
                <a:rPr lang="en-GB" sz="1000" b="1" dirty="0">
                  <a:solidFill>
                    <a:srgbClr val="000000"/>
                  </a:solidFill>
                  <a:ea typeface="Times New Roman" panose="02020603050405020304" pitchFamily="18" charset="0"/>
                  <a:cs typeface="Times New Roman" panose="02020603050405020304" pitchFamily="18" charset="0"/>
                </a:rPr>
                <a:t>Non-complex and 1 or 2 Services involved. </a:t>
              </a:r>
              <a:endParaRPr lang="en-GB" sz="1000" dirty="0">
                <a:solidFill>
                  <a:srgbClr val="231F20"/>
                </a:solidFill>
                <a:ea typeface="Times New Roman" panose="02020603050405020304" pitchFamily="18" charset="0"/>
                <a:cs typeface="Times New Roman" panose="02020603050405020304" pitchFamily="18" charset="0"/>
              </a:endParaRPr>
            </a:p>
            <a:p>
              <a:pPr marL="457200"/>
              <a:r>
                <a:rPr lang="en-GB" sz="1000" b="1" dirty="0">
                  <a:solidFill>
                    <a:srgbClr val="000000"/>
                  </a:solidFill>
                  <a:ea typeface="Times New Roman" panose="02020603050405020304" pitchFamily="18" charset="0"/>
                  <a:cs typeface="Times New Roman" panose="02020603050405020304" pitchFamily="18" charset="0"/>
                </a:rPr>
                <a:t> </a:t>
              </a:r>
              <a:endParaRPr lang="en-GB" sz="1000" dirty="0">
                <a:solidFill>
                  <a:srgbClr val="231F20"/>
                </a:solidFill>
                <a:ea typeface="Times New Roman" panose="02020603050405020304" pitchFamily="18" charset="0"/>
              </a:endParaRPr>
            </a:p>
            <a:p>
              <a:pPr marL="457200"/>
              <a:r>
                <a:rPr lang="en-GB" sz="1000" b="1" dirty="0">
                  <a:solidFill>
                    <a:srgbClr val="000000"/>
                  </a:solidFill>
                  <a:ea typeface="Times New Roman" panose="02020603050405020304" pitchFamily="18" charset="0"/>
                  <a:cs typeface="Times New Roman" panose="02020603050405020304" pitchFamily="18" charset="0"/>
                </a:rPr>
                <a:t> </a:t>
              </a:r>
              <a:endParaRPr lang="en-GB" sz="1000" dirty="0">
                <a:solidFill>
                  <a:srgbClr val="231F20"/>
                </a:solidFill>
                <a:ea typeface="Times New Roman" panose="02020603050405020304" pitchFamily="18" charset="0"/>
              </a:endParaRPr>
            </a:p>
            <a:p>
              <a:pPr marL="457200"/>
              <a:r>
                <a:rPr lang="en-GB" sz="1000" dirty="0">
                  <a:solidFill>
                    <a:srgbClr val="231F20"/>
                  </a:solidFill>
                  <a:ea typeface="Times New Roman" panose="02020603050405020304" pitchFamily="18" charset="0"/>
                </a:rPr>
                <a:t> </a:t>
              </a:r>
            </a:p>
            <a:p>
              <a:pPr>
                <a:lnSpc>
                  <a:spcPct val="115000"/>
                </a:lnSpc>
                <a:spcAft>
                  <a:spcPts val="1000"/>
                </a:spcAft>
              </a:pPr>
              <a:r>
                <a:rPr lang="en-GB" sz="1000" dirty="0">
                  <a:solidFill>
                    <a:srgbClr val="231F20"/>
                  </a:solidFill>
                  <a:ea typeface="Times New Roman" panose="02020603050405020304" pitchFamily="18" charset="0"/>
                  <a:cs typeface="Times New Roman" panose="02020603050405020304" pitchFamily="18" charset="0"/>
                </a:rPr>
                <a:t> </a:t>
              </a:r>
              <a:r>
                <a:rPr lang="en-GB" sz="1000" b="1" u="sng" dirty="0">
                  <a:solidFill>
                    <a:srgbClr val="000000"/>
                  </a:solidFill>
                  <a:ea typeface="Times New Roman" panose="02020603050405020304" pitchFamily="18" charset="0"/>
                  <a:cs typeface="Times New Roman" panose="02020603050405020304" pitchFamily="18" charset="0"/>
                </a:rPr>
                <a:t>Amber – Response in 40 working days.</a:t>
              </a:r>
              <a:endParaRPr lang="en-GB" sz="1000" dirty="0">
                <a:solidFill>
                  <a:srgbClr val="231F20"/>
                </a:solidFill>
                <a:ea typeface="Times New Roman" panose="02020603050405020304" pitchFamily="18" charset="0"/>
              </a:endParaRPr>
            </a:p>
            <a:p>
              <a:pPr marL="342900" indent="-342900">
                <a:buFont typeface="Arial" panose="020B0604020202020204" pitchFamily="34" charset="0"/>
                <a:buChar char="•"/>
                <a:tabLst>
                  <a:tab pos="457200" algn="l"/>
                </a:tabLst>
              </a:pPr>
              <a:r>
                <a:rPr lang="en-GB" sz="1000" b="1" dirty="0">
                  <a:solidFill>
                    <a:srgbClr val="000000"/>
                  </a:solidFill>
                  <a:ea typeface="Times New Roman" panose="02020603050405020304" pitchFamily="18" charset="0"/>
                  <a:cs typeface="Times New Roman" panose="02020603050405020304" pitchFamily="18" charset="0"/>
                </a:rPr>
                <a:t>Adverse outcome or minor injury noted (which is not subject to an SII, CR or LR)</a:t>
              </a:r>
              <a:endParaRPr lang="en-GB" sz="1000" dirty="0">
                <a:solidFill>
                  <a:srgbClr val="231F20"/>
                </a:solidFill>
                <a:ea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tabLst>
                  <a:tab pos="457200" algn="l"/>
                </a:tabLst>
              </a:pPr>
              <a:r>
                <a:rPr lang="en-GB" sz="1000" b="1" dirty="0">
                  <a:solidFill>
                    <a:srgbClr val="000000"/>
                  </a:solidFill>
                  <a:ea typeface="Times New Roman" panose="02020603050405020304" pitchFamily="18" charset="0"/>
                  <a:cs typeface="Times New Roman" panose="02020603050405020304" pitchFamily="18" charset="0"/>
                </a:rPr>
                <a:t>Complex case +/- involving 2-4 Services</a:t>
              </a:r>
              <a:endParaRPr lang="en-GB" sz="1000" dirty="0">
                <a:solidFill>
                  <a:srgbClr val="231F20"/>
                </a:solidFill>
                <a:ea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tabLst>
                  <a:tab pos="457200" algn="l"/>
                </a:tabLst>
              </a:pPr>
              <a:r>
                <a:rPr lang="en-GB" sz="1000" b="1" dirty="0">
                  <a:solidFill>
                    <a:srgbClr val="000000"/>
                  </a:solidFill>
                  <a:ea typeface="Times New Roman" panose="02020603050405020304" pitchFamily="18" charset="0"/>
                  <a:cs typeface="Times New Roman" panose="02020603050405020304" pitchFamily="18" charset="0"/>
                </a:rPr>
                <a:t>Contact with the media suggested or confirmed</a:t>
              </a:r>
              <a:endParaRPr lang="en-GB" sz="1000" dirty="0">
                <a:solidFill>
                  <a:srgbClr val="231F20"/>
                </a:solidFill>
                <a:ea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tabLst>
                  <a:tab pos="457200" algn="l"/>
                </a:tabLst>
              </a:pPr>
              <a:r>
                <a:rPr lang="en-GB" sz="1000" b="1" dirty="0">
                  <a:solidFill>
                    <a:srgbClr val="000000"/>
                  </a:solidFill>
                  <a:ea typeface="Times New Roman" panose="02020603050405020304" pitchFamily="18" charset="0"/>
                  <a:cs typeface="Times New Roman" panose="02020603050405020304" pitchFamily="18" charset="0"/>
                </a:rPr>
                <a:t>Patient is vulnerable and complainant may suggest neglect or significant failings in care.</a:t>
              </a:r>
              <a:endParaRPr lang="en-GB" sz="1000" dirty="0">
                <a:solidFill>
                  <a:srgbClr val="231F20"/>
                </a:solidFill>
                <a:ea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tabLst>
                  <a:tab pos="457200" algn="l"/>
                </a:tabLst>
              </a:pPr>
              <a:r>
                <a:rPr lang="en-GB" sz="1000" b="1" dirty="0">
                  <a:solidFill>
                    <a:srgbClr val="000000"/>
                  </a:solidFill>
                  <a:ea typeface="Times New Roman" panose="02020603050405020304" pitchFamily="18" charset="0"/>
                  <a:cs typeface="Times New Roman" panose="02020603050405020304" pitchFamily="18" charset="0"/>
                </a:rPr>
                <a:t>Investigating team need additional time due to absence (sick/annual leave) within relevant clinical team</a:t>
              </a:r>
              <a:endParaRPr lang="en-GB" sz="1000" dirty="0">
                <a:solidFill>
                  <a:srgbClr val="231F20"/>
                </a:solidFill>
                <a:ea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tabLst>
                  <a:tab pos="457200" algn="l"/>
                </a:tabLst>
              </a:pPr>
              <a:r>
                <a:rPr lang="en-GB" sz="1000" b="1" dirty="0">
                  <a:solidFill>
                    <a:srgbClr val="000000"/>
                  </a:solidFill>
                  <a:ea typeface="Times New Roman" panose="02020603050405020304" pitchFamily="18" charset="0"/>
                  <a:cs typeface="Times New Roman" panose="02020603050405020304" pitchFamily="18" charset="0"/>
                </a:rPr>
                <a:t>A statement is required form a staff member who no longer works for the Trust or who is employed by an Agency. </a:t>
              </a:r>
              <a:endParaRPr lang="en-GB" sz="1000" dirty="0">
                <a:solidFill>
                  <a:srgbClr val="231F20"/>
                </a:solidFill>
                <a:ea typeface="Times New Roman" panose="02020603050405020304" pitchFamily="18" charset="0"/>
                <a:cs typeface="Times New Roman" panose="02020603050405020304" pitchFamily="18" charset="0"/>
              </a:endParaRPr>
            </a:p>
            <a:p>
              <a:pPr>
                <a:lnSpc>
                  <a:spcPct val="115000"/>
                </a:lnSpc>
                <a:spcAft>
                  <a:spcPts val="1000"/>
                </a:spcAft>
              </a:pPr>
              <a:r>
                <a:rPr lang="en-GB" sz="1000" dirty="0">
                  <a:solidFill>
                    <a:srgbClr val="231F20"/>
                  </a:solidFill>
                  <a:ea typeface="Times New Roman" panose="02020603050405020304" pitchFamily="18" charset="0"/>
                  <a:cs typeface="Times New Roman" panose="02020603050405020304" pitchFamily="18" charset="0"/>
                </a:rPr>
                <a:t> </a:t>
              </a:r>
              <a:endParaRPr lang="en-GB" sz="1000" dirty="0">
                <a:solidFill>
                  <a:srgbClr val="231F20"/>
                </a:solidFill>
                <a:ea typeface="Calibri" panose="020F0502020204030204" pitchFamily="34" charset="0"/>
                <a:cs typeface="Times New Roman" panose="02020603050405020304" pitchFamily="18" charset="0"/>
              </a:endParaRPr>
            </a:p>
            <a:p>
              <a:pPr>
                <a:spcBef>
                  <a:spcPts val="265"/>
                </a:spcBef>
              </a:pPr>
              <a:r>
                <a:rPr lang="en-GB" sz="1000" b="1" u="sng" dirty="0">
                  <a:solidFill>
                    <a:srgbClr val="000000"/>
                  </a:solidFill>
                  <a:ea typeface="Times New Roman" panose="02020603050405020304" pitchFamily="18" charset="0"/>
                  <a:cs typeface="Times New Roman" panose="02020603050405020304" pitchFamily="18" charset="0"/>
                </a:rPr>
                <a:t>Red - Response in 60 working days.</a:t>
              </a:r>
              <a:endParaRPr lang="en-GB" sz="1000" dirty="0">
                <a:solidFill>
                  <a:srgbClr val="231F20"/>
                </a:solidFill>
                <a:ea typeface="Times New Roman" panose="02020603050405020304" pitchFamily="18" charset="0"/>
              </a:endParaRPr>
            </a:p>
            <a:p>
              <a:pPr marL="342900" indent="-342900">
                <a:buFont typeface="Arial" panose="020B0604020202020204" pitchFamily="34" charset="0"/>
                <a:buChar char="•"/>
                <a:tabLst>
                  <a:tab pos="457200" algn="l"/>
                </a:tabLst>
              </a:pPr>
              <a:r>
                <a:rPr lang="en-GB" sz="1000" b="1" dirty="0">
                  <a:solidFill>
                    <a:srgbClr val="000000"/>
                  </a:solidFill>
                  <a:ea typeface="Times New Roman" panose="02020603050405020304" pitchFamily="18" charset="0"/>
                  <a:cs typeface="Times New Roman" panose="02020603050405020304" pitchFamily="18" charset="0"/>
                </a:rPr>
                <a:t>Adverse outcome or SII, CR or LR running alongside the complaint.  </a:t>
              </a:r>
              <a:endParaRPr lang="en-GB" sz="1000" dirty="0">
                <a:solidFill>
                  <a:srgbClr val="231F20"/>
                </a:solidFill>
                <a:ea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tabLst>
                  <a:tab pos="457200" algn="l"/>
                </a:tabLst>
              </a:pPr>
              <a:r>
                <a:rPr lang="en-GB" sz="1000" b="1" dirty="0">
                  <a:solidFill>
                    <a:srgbClr val="000000"/>
                  </a:solidFill>
                  <a:ea typeface="Times New Roman" panose="02020603050405020304" pitchFamily="18" charset="0"/>
                  <a:cs typeface="Times New Roman" panose="02020603050405020304" pitchFamily="18" charset="0"/>
                </a:rPr>
                <a:t>Very complex and involving more than 4 Services</a:t>
              </a:r>
              <a:endParaRPr lang="en-GB" sz="1000" dirty="0">
                <a:solidFill>
                  <a:srgbClr val="231F20"/>
                </a:solidFill>
                <a:ea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tabLst>
                  <a:tab pos="457200" algn="l"/>
                </a:tabLst>
              </a:pPr>
              <a:r>
                <a:rPr lang="en-GB" sz="1000" b="1" dirty="0">
                  <a:solidFill>
                    <a:srgbClr val="000000"/>
                  </a:solidFill>
                  <a:ea typeface="Times New Roman" panose="02020603050405020304" pitchFamily="18" charset="0"/>
                  <a:cs typeface="Times New Roman" panose="02020603050405020304" pitchFamily="18" charset="0"/>
                </a:rPr>
                <a:t>Contact with the media confirmed / suggested</a:t>
              </a:r>
              <a:endParaRPr lang="en-GB" sz="1000" dirty="0">
                <a:solidFill>
                  <a:srgbClr val="231F20"/>
                </a:solidFill>
                <a:ea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tabLst>
                  <a:tab pos="457200" algn="l"/>
                </a:tabLst>
              </a:pPr>
              <a:r>
                <a:rPr lang="en-GB" sz="1000" b="1" dirty="0">
                  <a:solidFill>
                    <a:srgbClr val="000000"/>
                  </a:solidFill>
                  <a:ea typeface="Times New Roman" panose="02020603050405020304" pitchFamily="18" charset="0"/>
                  <a:cs typeface="Times New Roman" panose="02020603050405020304" pitchFamily="18" charset="0"/>
                </a:rPr>
                <a:t>Patient is vulnerable and complainant suggests neglect or abuse by staff. </a:t>
              </a:r>
              <a:endParaRPr lang="en-GB" sz="1000" dirty="0">
                <a:solidFill>
                  <a:srgbClr val="231F20"/>
                </a:solidFill>
                <a:ea typeface="Times New Roman" panose="02020603050405020304" pitchFamily="18" charset="0"/>
                <a:cs typeface="Times New Roman" panose="02020603050405020304" pitchFamily="18" charset="0"/>
              </a:endParaRPr>
            </a:p>
          </p:txBody>
        </p:sp>
      </p:grpSp>
      <p:graphicFrame>
        <p:nvGraphicFramePr>
          <p:cNvPr id="7" name="Table 8">
            <a:extLst>
              <a:ext uri="{FF2B5EF4-FFF2-40B4-BE49-F238E27FC236}">
                <a16:creationId xmlns:a16="http://schemas.microsoft.com/office/drawing/2014/main" id="{669E5D0E-9F40-68D7-9D56-D836C6979696}"/>
              </a:ext>
            </a:extLst>
          </p:cNvPr>
          <p:cNvGraphicFramePr>
            <a:graphicFrameLocks noGrp="1"/>
          </p:cNvGraphicFramePr>
          <p:nvPr>
            <p:extLst>
              <p:ext uri="{D42A27DB-BD31-4B8C-83A1-F6EECF244321}">
                <p14:modId xmlns:p14="http://schemas.microsoft.com/office/powerpoint/2010/main" val="1011488769"/>
              </p:ext>
            </p:extLst>
          </p:nvPr>
        </p:nvGraphicFramePr>
        <p:xfrm>
          <a:off x="8116539" y="2697480"/>
          <a:ext cx="3664126" cy="1463040"/>
        </p:xfrm>
        <a:graphic>
          <a:graphicData uri="http://schemas.openxmlformats.org/drawingml/2006/table">
            <a:tbl>
              <a:tblPr firstRow="1" bandRow="1">
                <a:tableStyleId>{2D5ABB26-0587-4C30-8999-92F81FD0307C}</a:tableStyleId>
              </a:tblPr>
              <a:tblGrid>
                <a:gridCol w="1832063">
                  <a:extLst>
                    <a:ext uri="{9D8B030D-6E8A-4147-A177-3AD203B41FA5}">
                      <a16:colId xmlns:a16="http://schemas.microsoft.com/office/drawing/2014/main" val="3188594869"/>
                    </a:ext>
                  </a:extLst>
                </a:gridCol>
                <a:gridCol w="1832063">
                  <a:extLst>
                    <a:ext uri="{9D8B030D-6E8A-4147-A177-3AD203B41FA5}">
                      <a16:colId xmlns:a16="http://schemas.microsoft.com/office/drawing/2014/main" val="1350546640"/>
                    </a:ext>
                  </a:extLst>
                </a:gridCol>
              </a:tblGrid>
              <a:tr h="333049">
                <a:tc gridSpan="2">
                  <a:txBody>
                    <a:bodyPr/>
                    <a:lstStyle/>
                    <a:p>
                      <a:pPr algn="ctr"/>
                      <a:r>
                        <a:rPr lang="en-GB" b="1" dirty="0">
                          <a:solidFill>
                            <a:schemeClr val="bg1"/>
                          </a:solidFill>
                        </a:rPr>
                        <a:t>RAG Status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hMerge="1">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74709705"/>
                  </a:ext>
                </a:extLst>
              </a:tr>
              <a:tr h="333049">
                <a:tc>
                  <a:txBody>
                    <a:bodyPr/>
                    <a:lstStyle/>
                    <a:p>
                      <a:pPr algn="ctr"/>
                      <a:r>
                        <a:rPr lang="en-GB" dirty="0">
                          <a:solidFill>
                            <a:schemeClr val="bg1"/>
                          </a:solidFill>
                        </a:rPr>
                        <a:t>Green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75000"/>
                      </a:schemeClr>
                    </a:solidFill>
                  </a:tcPr>
                </a:tc>
                <a:tc>
                  <a:txBody>
                    <a:bodyPr/>
                    <a:lstStyle/>
                    <a:p>
                      <a:pPr algn="ctr"/>
                      <a:r>
                        <a:rPr lang="en-GB" dirty="0">
                          <a:solidFill>
                            <a:schemeClr val="bg1"/>
                          </a:solidFill>
                        </a:rPr>
                        <a:t>25 w/days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75000"/>
                      </a:schemeClr>
                    </a:solidFill>
                  </a:tcPr>
                </a:tc>
                <a:extLst>
                  <a:ext uri="{0D108BD9-81ED-4DB2-BD59-A6C34878D82A}">
                    <a16:rowId xmlns:a16="http://schemas.microsoft.com/office/drawing/2014/main" val="2996197408"/>
                  </a:ext>
                </a:extLst>
              </a:tr>
              <a:tr h="333049">
                <a:tc>
                  <a:txBody>
                    <a:bodyPr/>
                    <a:lstStyle/>
                    <a:p>
                      <a:pPr algn="ctr"/>
                      <a:r>
                        <a:rPr lang="en-GB" dirty="0">
                          <a:solidFill>
                            <a:schemeClr val="bg1"/>
                          </a:solidFill>
                        </a:rPr>
                        <a:t>Amber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r>
                        <a:rPr lang="en-GB" dirty="0">
                          <a:solidFill>
                            <a:schemeClr val="bg1"/>
                          </a:solidFill>
                        </a:rPr>
                        <a:t>40 w/days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extLst>
                  <a:ext uri="{0D108BD9-81ED-4DB2-BD59-A6C34878D82A}">
                    <a16:rowId xmlns:a16="http://schemas.microsoft.com/office/drawing/2014/main" val="876919282"/>
                  </a:ext>
                </a:extLst>
              </a:tr>
              <a:tr h="333049">
                <a:tc>
                  <a:txBody>
                    <a:bodyPr/>
                    <a:lstStyle/>
                    <a:p>
                      <a:pPr algn="ctr"/>
                      <a:r>
                        <a:rPr lang="en-GB" dirty="0">
                          <a:solidFill>
                            <a:schemeClr val="bg1"/>
                          </a:solidFill>
                        </a:rPr>
                        <a:t>Red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r>
                        <a:rPr lang="en-GB" dirty="0">
                          <a:solidFill>
                            <a:schemeClr val="bg1"/>
                          </a:solidFill>
                        </a:rPr>
                        <a:t>60 w/days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extLst>
                  <a:ext uri="{0D108BD9-81ED-4DB2-BD59-A6C34878D82A}">
                    <a16:rowId xmlns:a16="http://schemas.microsoft.com/office/drawing/2014/main" val="3182094565"/>
                  </a:ext>
                </a:extLst>
              </a:tr>
            </a:tbl>
          </a:graphicData>
        </a:graphic>
      </p:graphicFrame>
    </p:spTree>
    <p:extLst>
      <p:ext uri="{BB962C8B-B14F-4D97-AF65-F5344CB8AC3E}">
        <p14:creationId xmlns:p14="http://schemas.microsoft.com/office/powerpoint/2010/main" val="1137753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0">
            <a:extLst>
              <a:ext uri="{FF2B5EF4-FFF2-40B4-BE49-F238E27FC236}">
                <a16:creationId xmlns:a16="http://schemas.microsoft.com/office/drawing/2014/main" id="{95D47FC1-45C2-69EE-838D-85A5F9A07B47}"/>
              </a:ext>
            </a:extLst>
          </p:cNvPr>
          <p:cNvSpPr>
            <a:spLocks noChangeArrowheads="1"/>
          </p:cNvSpPr>
          <p:nvPr/>
        </p:nvSpPr>
        <p:spPr bwMode="auto">
          <a:xfrm>
            <a:off x="354013" y="140047"/>
            <a:ext cx="3682999" cy="538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100" i="0" u="none" strike="noStrike" cap="none" normalizeH="0" baseline="0" dirty="0">
                <a:ln>
                  <a:noFill/>
                </a:ln>
                <a:solidFill>
                  <a:schemeClr val="tx1"/>
                </a:solidFill>
                <a:effectLst/>
                <a:ea typeface="Calibri" panose="020F0502020204030204" pitchFamily="34" charset="0"/>
                <a:cs typeface="Arial" panose="020B0604020202020204" pitchFamily="34" charset="0"/>
              </a:rPr>
              <a:t>Flowchart: Managing Cross Boundary Complaints </a:t>
            </a:r>
            <a:endParaRPr kumimoji="0" lang="en-GB" altLang="en-US" sz="80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i="0" u="none" strike="noStrike" cap="none" normalizeH="0" baseline="0" dirty="0">
              <a:ln>
                <a:noFill/>
              </a:ln>
              <a:solidFill>
                <a:schemeClr val="tx1"/>
              </a:solidFill>
              <a:effectLst/>
            </a:endParaRPr>
          </a:p>
        </p:txBody>
      </p:sp>
      <p:sp>
        <p:nvSpPr>
          <p:cNvPr id="24" name="Rectangle 22">
            <a:extLst>
              <a:ext uri="{FF2B5EF4-FFF2-40B4-BE49-F238E27FC236}">
                <a16:creationId xmlns:a16="http://schemas.microsoft.com/office/drawing/2014/main" id="{A185AB1D-36FE-663E-E01E-28963C861C3D}"/>
              </a:ext>
            </a:extLst>
          </p:cNvPr>
          <p:cNvSpPr>
            <a:spLocks noChangeArrowheads="1"/>
          </p:cNvSpPr>
          <p:nvPr/>
        </p:nvSpPr>
        <p:spPr bwMode="auto">
          <a:xfrm>
            <a:off x="0" y="4572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GB" altLang="en-US" sz="1800" b="0" i="0" u="none" strike="noStrike" cap="none" normalizeH="0" baseline="0">
                <a:ln>
                  <a:noFill/>
                </a:ln>
                <a:solidFill>
                  <a:schemeClr val="tx1"/>
                </a:solidFill>
                <a:effectLst/>
                <a:latin typeface="Arial" panose="020B0604020202020204" pitchFamily="34" charset="0"/>
              </a:rPr>
            </a:br>
            <a:endParaRPr kumimoji="0" lang="en-GB"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a:ln>
                <a:noFill/>
              </a:ln>
              <a:solidFill>
                <a:schemeClr val="tx1"/>
              </a:solidFill>
              <a:effectLst/>
              <a:latin typeface="Arial" panose="020B0604020202020204" pitchFamily="34" charset="0"/>
            </a:endParaRPr>
          </a:p>
        </p:txBody>
      </p:sp>
      <p:sp>
        <p:nvSpPr>
          <p:cNvPr id="27" name="Rectangle 32">
            <a:extLst>
              <a:ext uri="{FF2B5EF4-FFF2-40B4-BE49-F238E27FC236}">
                <a16:creationId xmlns:a16="http://schemas.microsoft.com/office/drawing/2014/main" id="{15BF538F-B983-2370-FC64-B350E0E431B2}"/>
              </a:ext>
            </a:extLst>
          </p:cNvPr>
          <p:cNvSpPr>
            <a:spLocks noChangeArrowheads="1"/>
          </p:cNvSpPr>
          <p:nvPr/>
        </p:nvSpPr>
        <p:spPr bwMode="auto">
          <a:xfrm>
            <a:off x="0" y="506254"/>
            <a:ext cx="184731"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a:ln>
                <a:noFill/>
              </a:ln>
              <a:solidFill>
                <a:schemeClr val="tx1"/>
              </a:solidFill>
              <a:effectLst/>
            </a:endParaRPr>
          </a:p>
        </p:txBody>
      </p:sp>
      <p:grpSp>
        <p:nvGrpSpPr>
          <p:cNvPr id="58" name="Group 57">
            <a:extLst>
              <a:ext uri="{FF2B5EF4-FFF2-40B4-BE49-F238E27FC236}">
                <a16:creationId xmlns:a16="http://schemas.microsoft.com/office/drawing/2014/main" id="{D779AC66-A438-6105-C6BC-B608B4F026D1}"/>
              </a:ext>
            </a:extLst>
          </p:cNvPr>
          <p:cNvGrpSpPr/>
          <p:nvPr/>
        </p:nvGrpSpPr>
        <p:grpSpPr>
          <a:xfrm>
            <a:off x="288579" y="1614843"/>
            <a:ext cx="11478441" cy="4894700"/>
            <a:chOff x="288579" y="1614843"/>
            <a:chExt cx="11478441" cy="4894700"/>
          </a:xfrm>
        </p:grpSpPr>
        <p:grpSp>
          <p:nvGrpSpPr>
            <p:cNvPr id="29" name="Group 28">
              <a:extLst>
                <a:ext uri="{FF2B5EF4-FFF2-40B4-BE49-F238E27FC236}">
                  <a16:creationId xmlns:a16="http://schemas.microsoft.com/office/drawing/2014/main" id="{7FB0066A-297E-9DB2-F737-7191536A64E8}"/>
                </a:ext>
              </a:extLst>
            </p:cNvPr>
            <p:cNvGrpSpPr/>
            <p:nvPr/>
          </p:nvGrpSpPr>
          <p:grpSpPr>
            <a:xfrm rot="19217845">
              <a:off x="3000492" y="2989759"/>
              <a:ext cx="215392" cy="251968"/>
              <a:chOff x="1117599" y="2583349"/>
              <a:chExt cx="215392" cy="251968"/>
            </a:xfrm>
          </p:grpSpPr>
          <p:sp>
            <p:nvSpPr>
              <p:cNvPr id="30" name="Arrow: Right 29">
                <a:extLst>
                  <a:ext uri="{FF2B5EF4-FFF2-40B4-BE49-F238E27FC236}">
                    <a16:creationId xmlns:a16="http://schemas.microsoft.com/office/drawing/2014/main" id="{F1D4EA76-165C-5019-A419-44D3CD9B16B2}"/>
                  </a:ext>
                </a:extLst>
              </p:cNvPr>
              <p:cNvSpPr/>
              <p:nvPr/>
            </p:nvSpPr>
            <p:spPr>
              <a:xfrm>
                <a:off x="1117599" y="2583349"/>
                <a:ext cx="215392" cy="251968"/>
              </a:xfrm>
              <a:prstGeom prst="rightArrow">
                <a:avLst>
                  <a:gd name="adj1" fmla="val 600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31" name="Arrow: Right 4">
                <a:extLst>
                  <a:ext uri="{FF2B5EF4-FFF2-40B4-BE49-F238E27FC236}">
                    <a16:creationId xmlns:a16="http://schemas.microsoft.com/office/drawing/2014/main" id="{B7928EFE-8C6D-44DE-0C35-686FFDB9EA8D}"/>
                  </a:ext>
                </a:extLst>
              </p:cNvPr>
              <p:cNvSpPr txBox="1"/>
              <p:nvPr/>
            </p:nvSpPr>
            <p:spPr>
              <a:xfrm>
                <a:off x="1117599" y="2633743"/>
                <a:ext cx="150774" cy="15118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en-GB" sz="800" kern="1200" dirty="0"/>
              </a:p>
            </p:txBody>
          </p:sp>
        </p:grpSp>
        <p:grpSp>
          <p:nvGrpSpPr>
            <p:cNvPr id="57" name="Group 56">
              <a:extLst>
                <a:ext uri="{FF2B5EF4-FFF2-40B4-BE49-F238E27FC236}">
                  <a16:creationId xmlns:a16="http://schemas.microsoft.com/office/drawing/2014/main" id="{AF6E4DBC-6767-7563-D2A3-1674F3C035FB}"/>
                </a:ext>
              </a:extLst>
            </p:cNvPr>
            <p:cNvGrpSpPr/>
            <p:nvPr/>
          </p:nvGrpSpPr>
          <p:grpSpPr>
            <a:xfrm>
              <a:off x="288579" y="1614843"/>
              <a:ext cx="11478441" cy="4894700"/>
              <a:chOff x="288579" y="1614843"/>
              <a:chExt cx="11478441" cy="4894700"/>
            </a:xfrm>
          </p:grpSpPr>
          <p:pic>
            <p:nvPicPr>
              <p:cNvPr id="5" name="Graphic 4" descr="User outline">
                <a:extLst>
                  <a:ext uri="{FF2B5EF4-FFF2-40B4-BE49-F238E27FC236}">
                    <a16:creationId xmlns:a16="http://schemas.microsoft.com/office/drawing/2014/main" id="{BB8EAB8F-FC5D-29EF-9DC2-123FB313966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3347" y="2556510"/>
                <a:ext cx="1046832" cy="1046832"/>
              </a:xfrm>
              <a:prstGeom prst="rect">
                <a:avLst/>
              </a:prstGeom>
            </p:spPr>
          </p:pic>
          <p:graphicFrame>
            <p:nvGraphicFramePr>
              <p:cNvPr id="3" name="Diagram 2">
                <a:extLst>
                  <a:ext uri="{FF2B5EF4-FFF2-40B4-BE49-F238E27FC236}">
                    <a16:creationId xmlns:a16="http://schemas.microsoft.com/office/drawing/2014/main" id="{FCF538D1-B89B-4506-B009-3957C71336E3}"/>
                  </a:ext>
                </a:extLst>
              </p:cNvPr>
              <p:cNvGraphicFramePr/>
              <p:nvPr>
                <p:extLst>
                  <p:ext uri="{D42A27DB-BD31-4B8C-83A1-F6EECF244321}">
                    <p14:modId xmlns:p14="http://schemas.microsoft.com/office/powerpoint/2010/main" val="3869963325"/>
                  </p:ext>
                </p:extLst>
              </p:nvPr>
            </p:nvGraphicFramePr>
            <p:xfrm>
              <a:off x="3385803" y="1614843"/>
              <a:ext cx="969862" cy="161068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pSp>
            <p:nvGrpSpPr>
              <p:cNvPr id="6" name="Group 5">
                <a:extLst>
                  <a:ext uri="{FF2B5EF4-FFF2-40B4-BE49-F238E27FC236}">
                    <a16:creationId xmlns:a16="http://schemas.microsoft.com/office/drawing/2014/main" id="{EE7BA41A-3DBE-9E66-1060-B86B1EC9525B}"/>
                  </a:ext>
                </a:extLst>
              </p:cNvPr>
              <p:cNvGrpSpPr/>
              <p:nvPr/>
            </p:nvGrpSpPr>
            <p:grpSpPr>
              <a:xfrm>
                <a:off x="288579" y="3643692"/>
                <a:ext cx="1938802" cy="1600968"/>
                <a:chOff x="2877444" y="808043"/>
                <a:chExt cx="1938802" cy="1600968"/>
              </a:xfrm>
            </p:grpSpPr>
            <p:grpSp>
              <p:nvGrpSpPr>
                <p:cNvPr id="8" name="Group 7">
                  <a:extLst>
                    <a:ext uri="{FF2B5EF4-FFF2-40B4-BE49-F238E27FC236}">
                      <a16:creationId xmlns:a16="http://schemas.microsoft.com/office/drawing/2014/main" id="{484CA23E-925D-A00D-96F0-9788BA83DFF1}"/>
                    </a:ext>
                  </a:extLst>
                </p:cNvPr>
                <p:cNvGrpSpPr/>
                <p:nvPr/>
              </p:nvGrpSpPr>
              <p:grpSpPr>
                <a:xfrm>
                  <a:off x="2888466" y="1833381"/>
                  <a:ext cx="1927780" cy="575630"/>
                  <a:chOff x="1996375" y="1864012"/>
                  <a:chExt cx="1927780" cy="575630"/>
                </a:xfrm>
              </p:grpSpPr>
              <p:pic>
                <p:nvPicPr>
                  <p:cNvPr id="20" name="Graphic 19" descr="Receiver outline">
                    <a:extLst>
                      <a:ext uri="{FF2B5EF4-FFF2-40B4-BE49-F238E27FC236}">
                        <a16:creationId xmlns:a16="http://schemas.microsoft.com/office/drawing/2014/main" id="{B9424832-EE39-89AF-6CB7-50E909627B6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449882" y="1902039"/>
                    <a:ext cx="457200" cy="457200"/>
                  </a:xfrm>
                  <a:prstGeom prst="rect">
                    <a:avLst/>
                  </a:prstGeom>
                </p:spPr>
              </p:pic>
              <p:pic>
                <p:nvPicPr>
                  <p:cNvPr id="21" name="Graphic 20" descr="Boardroom outline">
                    <a:extLst>
                      <a:ext uri="{FF2B5EF4-FFF2-40B4-BE49-F238E27FC236}">
                        <a16:creationId xmlns:a16="http://schemas.microsoft.com/office/drawing/2014/main" id="{A7FE8F73-9709-9802-7EE9-6841B7A367CB}"/>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3368574" y="1884061"/>
                    <a:ext cx="555581" cy="555581"/>
                  </a:xfrm>
                  <a:prstGeom prst="rect">
                    <a:avLst/>
                  </a:prstGeom>
                </p:spPr>
              </p:pic>
              <p:pic>
                <p:nvPicPr>
                  <p:cNvPr id="25" name="Graphic 24" descr="Email outline">
                    <a:extLst>
                      <a:ext uri="{FF2B5EF4-FFF2-40B4-BE49-F238E27FC236}">
                        <a16:creationId xmlns:a16="http://schemas.microsoft.com/office/drawing/2014/main" id="{9189B323-0E9D-8E30-A0EF-F733ABC15182}"/>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880997" y="1864012"/>
                    <a:ext cx="481032" cy="481032"/>
                  </a:xfrm>
                  <a:prstGeom prst="rect">
                    <a:avLst/>
                  </a:prstGeom>
                </p:spPr>
              </p:pic>
              <p:pic>
                <p:nvPicPr>
                  <p:cNvPr id="26" name="Graphic 25" descr="Envelope outline">
                    <a:extLst>
                      <a:ext uri="{FF2B5EF4-FFF2-40B4-BE49-F238E27FC236}">
                        <a16:creationId xmlns:a16="http://schemas.microsoft.com/office/drawing/2014/main" id="{68866BCE-CABB-B86C-6E08-C1DE3BBF3BBB}"/>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1996375" y="1944363"/>
                    <a:ext cx="457200" cy="457200"/>
                  </a:xfrm>
                  <a:prstGeom prst="rect">
                    <a:avLst/>
                  </a:prstGeom>
                </p:spPr>
              </p:pic>
            </p:grpSp>
            <p:grpSp>
              <p:nvGrpSpPr>
                <p:cNvPr id="12" name="Group 11">
                  <a:extLst>
                    <a:ext uri="{FF2B5EF4-FFF2-40B4-BE49-F238E27FC236}">
                      <a16:creationId xmlns:a16="http://schemas.microsoft.com/office/drawing/2014/main" id="{66F0C6B8-D8A5-DC67-C5C0-5F7A4437A093}"/>
                    </a:ext>
                  </a:extLst>
                </p:cNvPr>
                <p:cNvGrpSpPr/>
                <p:nvPr/>
              </p:nvGrpSpPr>
              <p:grpSpPr>
                <a:xfrm>
                  <a:off x="2877444" y="808043"/>
                  <a:ext cx="1862477" cy="964687"/>
                  <a:chOff x="2969965" y="-235569"/>
                  <a:chExt cx="1862477" cy="819259"/>
                </a:xfrm>
              </p:grpSpPr>
              <p:sp>
                <p:nvSpPr>
                  <p:cNvPr id="17" name="Rectangle: Rounded Corners 16">
                    <a:extLst>
                      <a:ext uri="{FF2B5EF4-FFF2-40B4-BE49-F238E27FC236}">
                        <a16:creationId xmlns:a16="http://schemas.microsoft.com/office/drawing/2014/main" id="{15EF566B-91AB-2010-1730-82AD4032C0E2}"/>
                      </a:ext>
                    </a:extLst>
                  </p:cNvPr>
                  <p:cNvSpPr/>
                  <p:nvPr/>
                </p:nvSpPr>
                <p:spPr>
                  <a:xfrm>
                    <a:off x="2969965" y="-235569"/>
                    <a:ext cx="1862477" cy="819259"/>
                  </a:xfrm>
                  <a:prstGeom prst="round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9" name="Rectangle: Rounded Corners 4">
                    <a:extLst>
                      <a:ext uri="{FF2B5EF4-FFF2-40B4-BE49-F238E27FC236}">
                        <a16:creationId xmlns:a16="http://schemas.microsoft.com/office/drawing/2014/main" id="{6DCEC141-F75E-086E-B00D-DAF14087594B}"/>
                      </a:ext>
                    </a:extLst>
                  </p:cNvPr>
                  <p:cNvSpPr txBox="1"/>
                  <p:nvPr/>
                </p:nvSpPr>
                <p:spPr>
                  <a:xfrm>
                    <a:off x="3198565" y="-195577"/>
                    <a:ext cx="1390084" cy="73927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GB" sz="1200" kern="1200" dirty="0"/>
                      <a:t>Complaint/ Concern is raised by any method suited to the complainant</a:t>
                    </a:r>
                  </a:p>
                </p:txBody>
              </p:sp>
            </p:grpSp>
          </p:grpSp>
          <p:sp>
            <p:nvSpPr>
              <p:cNvPr id="32" name="TextBox 31">
                <a:extLst>
                  <a:ext uri="{FF2B5EF4-FFF2-40B4-BE49-F238E27FC236}">
                    <a16:creationId xmlns:a16="http://schemas.microsoft.com/office/drawing/2014/main" id="{19669944-2B29-F5C7-DAAE-1F331D01A62A}"/>
                  </a:ext>
                </a:extLst>
              </p:cNvPr>
              <p:cNvSpPr txBox="1"/>
              <p:nvPr/>
            </p:nvSpPr>
            <p:spPr>
              <a:xfrm>
                <a:off x="2560985" y="2805355"/>
                <a:ext cx="509770" cy="338554"/>
              </a:xfrm>
              <a:prstGeom prst="rect">
                <a:avLst/>
              </a:prstGeom>
              <a:noFill/>
            </p:spPr>
            <p:txBody>
              <a:bodyPr wrap="square" rtlCol="0">
                <a:spAutoFit/>
              </a:bodyPr>
              <a:lstStyle/>
              <a:p>
                <a:r>
                  <a:rPr lang="en-GB" sz="1600" dirty="0"/>
                  <a:t>No</a:t>
                </a:r>
              </a:p>
            </p:txBody>
          </p:sp>
          <p:sp>
            <p:nvSpPr>
              <p:cNvPr id="33" name="TextBox 32">
                <a:extLst>
                  <a:ext uri="{FF2B5EF4-FFF2-40B4-BE49-F238E27FC236}">
                    <a16:creationId xmlns:a16="http://schemas.microsoft.com/office/drawing/2014/main" id="{A3E53F82-3C91-8136-4165-77437A985101}"/>
                  </a:ext>
                </a:extLst>
              </p:cNvPr>
              <p:cNvSpPr txBox="1"/>
              <p:nvPr/>
            </p:nvSpPr>
            <p:spPr>
              <a:xfrm>
                <a:off x="3357848" y="3636531"/>
                <a:ext cx="619431" cy="338554"/>
              </a:xfrm>
              <a:prstGeom prst="rect">
                <a:avLst/>
              </a:prstGeom>
              <a:noFill/>
            </p:spPr>
            <p:txBody>
              <a:bodyPr wrap="square" rtlCol="0">
                <a:spAutoFit/>
              </a:bodyPr>
              <a:lstStyle/>
              <a:p>
                <a:r>
                  <a:rPr lang="en-GB" sz="1600" dirty="0"/>
                  <a:t>Yes</a:t>
                </a:r>
              </a:p>
            </p:txBody>
          </p:sp>
          <p:grpSp>
            <p:nvGrpSpPr>
              <p:cNvPr id="42" name="Group 41">
                <a:extLst>
                  <a:ext uri="{FF2B5EF4-FFF2-40B4-BE49-F238E27FC236}">
                    <a16:creationId xmlns:a16="http://schemas.microsoft.com/office/drawing/2014/main" id="{A004BEF9-1446-D233-8D92-278EF1E49FD8}"/>
                  </a:ext>
                </a:extLst>
              </p:cNvPr>
              <p:cNvGrpSpPr/>
              <p:nvPr/>
            </p:nvGrpSpPr>
            <p:grpSpPr>
              <a:xfrm>
                <a:off x="2416134" y="3374230"/>
                <a:ext cx="8128000" cy="1453678"/>
                <a:chOff x="2416134" y="3374230"/>
                <a:chExt cx="8128000" cy="1453678"/>
              </a:xfrm>
            </p:grpSpPr>
            <p:sp>
              <p:nvSpPr>
                <p:cNvPr id="43" name="Freeform: Shape 42">
                  <a:extLst>
                    <a:ext uri="{FF2B5EF4-FFF2-40B4-BE49-F238E27FC236}">
                      <a16:creationId xmlns:a16="http://schemas.microsoft.com/office/drawing/2014/main" id="{D4F7BAEC-AAF3-24E1-A2FF-1E9A544F4957}"/>
                    </a:ext>
                  </a:extLst>
                </p:cNvPr>
                <p:cNvSpPr/>
                <p:nvPr/>
              </p:nvSpPr>
              <p:spPr>
                <a:xfrm>
                  <a:off x="2416134" y="3374230"/>
                  <a:ext cx="1016000" cy="1453678"/>
                </a:xfrm>
                <a:custGeom>
                  <a:avLst/>
                  <a:gdLst>
                    <a:gd name="connsiteX0" fmla="*/ 0 w 1016000"/>
                    <a:gd name="connsiteY0" fmla="*/ 101600 h 1453678"/>
                    <a:gd name="connsiteX1" fmla="*/ 101600 w 1016000"/>
                    <a:gd name="connsiteY1" fmla="*/ 0 h 1453678"/>
                    <a:gd name="connsiteX2" fmla="*/ 914400 w 1016000"/>
                    <a:gd name="connsiteY2" fmla="*/ 0 h 1453678"/>
                    <a:gd name="connsiteX3" fmla="*/ 1016000 w 1016000"/>
                    <a:gd name="connsiteY3" fmla="*/ 101600 h 1453678"/>
                    <a:gd name="connsiteX4" fmla="*/ 1016000 w 1016000"/>
                    <a:gd name="connsiteY4" fmla="*/ 1352078 h 1453678"/>
                    <a:gd name="connsiteX5" fmla="*/ 914400 w 1016000"/>
                    <a:gd name="connsiteY5" fmla="*/ 1453678 h 1453678"/>
                    <a:gd name="connsiteX6" fmla="*/ 101600 w 1016000"/>
                    <a:gd name="connsiteY6" fmla="*/ 1453678 h 1453678"/>
                    <a:gd name="connsiteX7" fmla="*/ 0 w 1016000"/>
                    <a:gd name="connsiteY7" fmla="*/ 1352078 h 1453678"/>
                    <a:gd name="connsiteX8" fmla="*/ 0 w 1016000"/>
                    <a:gd name="connsiteY8" fmla="*/ 101600 h 14536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16000" h="1453678">
                      <a:moveTo>
                        <a:pt x="0" y="101600"/>
                      </a:moveTo>
                      <a:cubicBezTo>
                        <a:pt x="0" y="45488"/>
                        <a:pt x="45488" y="0"/>
                        <a:pt x="101600" y="0"/>
                      </a:cubicBezTo>
                      <a:lnTo>
                        <a:pt x="914400" y="0"/>
                      </a:lnTo>
                      <a:cubicBezTo>
                        <a:pt x="970512" y="0"/>
                        <a:pt x="1016000" y="45488"/>
                        <a:pt x="1016000" y="101600"/>
                      </a:cubicBezTo>
                      <a:lnTo>
                        <a:pt x="1016000" y="1352078"/>
                      </a:lnTo>
                      <a:cubicBezTo>
                        <a:pt x="1016000" y="1408190"/>
                        <a:pt x="970512" y="1453678"/>
                        <a:pt x="914400" y="1453678"/>
                      </a:cubicBezTo>
                      <a:lnTo>
                        <a:pt x="101600" y="1453678"/>
                      </a:lnTo>
                      <a:cubicBezTo>
                        <a:pt x="45488" y="1453678"/>
                        <a:pt x="0" y="1408190"/>
                        <a:pt x="0" y="1352078"/>
                      </a:cubicBezTo>
                      <a:lnTo>
                        <a:pt x="0" y="10160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7858" tIns="67858" rIns="67858" bIns="67858" numCol="1" spcCol="1270" anchor="ctr" anchorCtr="0">
                  <a:noAutofit/>
                </a:bodyPr>
                <a:lstStyle/>
                <a:p>
                  <a:pPr marL="0" lvl="0" indent="0" algn="ctr" defTabSz="444500">
                    <a:lnSpc>
                      <a:spcPct val="90000"/>
                    </a:lnSpc>
                    <a:spcBef>
                      <a:spcPct val="0"/>
                    </a:spcBef>
                    <a:spcAft>
                      <a:spcPct val="35000"/>
                    </a:spcAft>
                    <a:buClrTx/>
                    <a:buSzTx/>
                    <a:buFontTx/>
                    <a:buNone/>
                  </a:pPr>
                  <a:r>
                    <a:rPr kumimoji="0" lang="en-US" altLang="en-US" sz="1000" b="0" i="0" u="none" strike="noStrike" kern="1200" cap="none" normalizeH="0" baseline="0" dirty="0">
                      <a:ln>
                        <a:noFill/>
                      </a:ln>
                      <a:solidFill>
                        <a:srgbClr val="FFFFFF"/>
                      </a:solidFill>
                      <a:effectLst/>
                      <a:latin typeface="Arial" panose="020B0604020202020204" pitchFamily="34" charset="0"/>
                      <a:ea typeface="Calibri" panose="020F0502020204030204" pitchFamily="34" charset="0"/>
                      <a:cs typeface="Arial" panose="020B0604020202020204" pitchFamily="34" charset="0"/>
                    </a:rPr>
                    <a:t>Is another organisation referenced in the complaint? </a:t>
                  </a:r>
                  <a:endParaRPr lang="en-GB" sz="1000" kern="1200" dirty="0">
                    <a:latin typeface="Arial" panose="020B0604020202020204" pitchFamily="34" charset="0"/>
                    <a:cs typeface="Arial" panose="020B0604020202020204" pitchFamily="34" charset="0"/>
                  </a:endParaRPr>
                </a:p>
              </p:txBody>
            </p:sp>
            <p:sp>
              <p:nvSpPr>
                <p:cNvPr id="44" name="Freeform: Shape 43">
                  <a:extLst>
                    <a:ext uri="{FF2B5EF4-FFF2-40B4-BE49-F238E27FC236}">
                      <a16:creationId xmlns:a16="http://schemas.microsoft.com/office/drawing/2014/main" id="{7EF76D40-8BAD-57DB-96AA-0778A828C9F2}"/>
                    </a:ext>
                  </a:extLst>
                </p:cNvPr>
                <p:cNvSpPr/>
                <p:nvPr/>
              </p:nvSpPr>
              <p:spPr>
                <a:xfrm>
                  <a:off x="3533733" y="3975085"/>
                  <a:ext cx="215392" cy="251968"/>
                </a:xfrm>
                <a:custGeom>
                  <a:avLst/>
                  <a:gdLst>
                    <a:gd name="connsiteX0" fmla="*/ 0 w 215392"/>
                    <a:gd name="connsiteY0" fmla="*/ 50394 h 251968"/>
                    <a:gd name="connsiteX1" fmla="*/ 107696 w 215392"/>
                    <a:gd name="connsiteY1" fmla="*/ 50394 h 251968"/>
                    <a:gd name="connsiteX2" fmla="*/ 107696 w 215392"/>
                    <a:gd name="connsiteY2" fmla="*/ 0 h 251968"/>
                    <a:gd name="connsiteX3" fmla="*/ 215392 w 215392"/>
                    <a:gd name="connsiteY3" fmla="*/ 125984 h 251968"/>
                    <a:gd name="connsiteX4" fmla="*/ 107696 w 215392"/>
                    <a:gd name="connsiteY4" fmla="*/ 251968 h 251968"/>
                    <a:gd name="connsiteX5" fmla="*/ 107696 w 215392"/>
                    <a:gd name="connsiteY5" fmla="*/ 201574 h 251968"/>
                    <a:gd name="connsiteX6" fmla="*/ 0 w 215392"/>
                    <a:gd name="connsiteY6" fmla="*/ 201574 h 251968"/>
                    <a:gd name="connsiteX7" fmla="*/ 0 w 215392"/>
                    <a:gd name="connsiteY7" fmla="*/ 50394 h 251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5392" h="251968">
                      <a:moveTo>
                        <a:pt x="0" y="50394"/>
                      </a:moveTo>
                      <a:lnTo>
                        <a:pt x="107696" y="50394"/>
                      </a:lnTo>
                      <a:lnTo>
                        <a:pt x="107696" y="0"/>
                      </a:lnTo>
                      <a:lnTo>
                        <a:pt x="215392" y="125984"/>
                      </a:lnTo>
                      <a:lnTo>
                        <a:pt x="107696" y="251968"/>
                      </a:lnTo>
                      <a:lnTo>
                        <a:pt x="107696" y="201574"/>
                      </a:lnTo>
                      <a:lnTo>
                        <a:pt x="0" y="201574"/>
                      </a:lnTo>
                      <a:lnTo>
                        <a:pt x="0" y="50394"/>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0" tIns="50394" rIns="64618" bIns="50394" numCol="1" spcCol="1270" anchor="ctr" anchorCtr="0">
                  <a:noAutofit/>
                </a:bodyPr>
                <a:lstStyle/>
                <a:p>
                  <a:pPr marL="0" lvl="0" indent="0" algn="ctr" defTabSz="355600">
                    <a:lnSpc>
                      <a:spcPct val="90000"/>
                    </a:lnSpc>
                    <a:spcBef>
                      <a:spcPct val="0"/>
                    </a:spcBef>
                    <a:spcAft>
                      <a:spcPct val="35000"/>
                    </a:spcAft>
                    <a:buNone/>
                  </a:pPr>
                  <a:endParaRPr lang="en-GB" sz="800" kern="1200"/>
                </a:p>
              </p:txBody>
            </p:sp>
            <p:sp>
              <p:nvSpPr>
                <p:cNvPr id="45" name="Freeform: Shape 44">
                  <a:extLst>
                    <a:ext uri="{FF2B5EF4-FFF2-40B4-BE49-F238E27FC236}">
                      <a16:creationId xmlns:a16="http://schemas.microsoft.com/office/drawing/2014/main" id="{28B6DCE2-D7C9-7092-C6F0-8A41DFFC85F7}"/>
                    </a:ext>
                  </a:extLst>
                </p:cNvPr>
                <p:cNvSpPr/>
                <p:nvPr/>
              </p:nvSpPr>
              <p:spPr>
                <a:xfrm>
                  <a:off x="3838533" y="3374230"/>
                  <a:ext cx="1016000" cy="1453678"/>
                </a:xfrm>
                <a:custGeom>
                  <a:avLst/>
                  <a:gdLst>
                    <a:gd name="connsiteX0" fmla="*/ 0 w 1016000"/>
                    <a:gd name="connsiteY0" fmla="*/ 101600 h 1453678"/>
                    <a:gd name="connsiteX1" fmla="*/ 101600 w 1016000"/>
                    <a:gd name="connsiteY1" fmla="*/ 0 h 1453678"/>
                    <a:gd name="connsiteX2" fmla="*/ 914400 w 1016000"/>
                    <a:gd name="connsiteY2" fmla="*/ 0 h 1453678"/>
                    <a:gd name="connsiteX3" fmla="*/ 1016000 w 1016000"/>
                    <a:gd name="connsiteY3" fmla="*/ 101600 h 1453678"/>
                    <a:gd name="connsiteX4" fmla="*/ 1016000 w 1016000"/>
                    <a:gd name="connsiteY4" fmla="*/ 1352078 h 1453678"/>
                    <a:gd name="connsiteX5" fmla="*/ 914400 w 1016000"/>
                    <a:gd name="connsiteY5" fmla="*/ 1453678 h 1453678"/>
                    <a:gd name="connsiteX6" fmla="*/ 101600 w 1016000"/>
                    <a:gd name="connsiteY6" fmla="*/ 1453678 h 1453678"/>
                    <a:gd name="connsiteX7" fmla="*/ 0 w 1016000"/>
                    <a:gd name="connsiteY7" fmla="*/ 1352078 h 1453678"/>
                    <a:gd name="connsiteX8" fmla="*/ 0 w 1016000"/>
                    <a:gd name="connsiteY8" fmla="*/ 101600 h 14536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16000" h="1453678">
                      <a:moveTo>
                        <a:pt x="0" y="101600"/>
                      </a:moveTo>
                      <a:cubicBezTo>
                        <a:pt x="0" y="45488"/>
                        <a:pt x="45488" y="0"/>
                        <a:pt x="101600" y="0"/>
                      </a:cubicBezTo>
                      <a:lnTo>
                        <a:pt x="914400" y="0"/>
                      </a:lnTo>
                      <a:cubicBezTo>
                        <a:pt x="970512" y="0"/>
                        <a:pt x="1016000" y="45488"/>
                        <a:pt x="1016000" y="101600"/>
                      </a:cubicBezTo>
                      <a:lnTo>
                        <a:pt x="1016000" y="1352078"/>
                      </a:lnTo>
                      <a:cubicBezTo>
                        <a:pt x="1016000" y="1408190"/>
                        <a:pt x="970512" y="1453678"/>
                        <a:pt x="914400" y="1453678"/>
                      </a:cubicBezTo>
                      <a:lnTo>
                        <a:pt x="101600" y="1453678"/>
                      </a:lnTo>
                      <a:cubicBezTo>
                        <a:pt x="45488" y="1453678"/>
                        <a:pt x="0" y="1408190"/>
                        <a:pt x="0" y="1352078"/>
                      </a:cubicBezTo>
                      <a:lnTo>
                        <a:pt x="0" y="10160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7858" tIns="67858" rIns="67858" bIns="67858" numCol="1" spcCol="1270" anchor="ctr" anchorCtr="0">
                  <a:noAutofit/>
                </a:bodyPr>
                <a:lstStyle/>
                <a:p>
                  <a:pPr marL="0" lvl="0" indent="0" algn="ctr" defTabSz="444500">
                    <a:lnSpc>
                      <a:spcPct val="90000"/>
                    </a:lnSpc>
                    <a:spcBef>
                      <a:spcPct val="0"/>
                    </a:spcBef>
                    <a:spcAft>
                      <a:spcPct val="35000"/>
                    </a:spcAft>
                    <a:buClrTx/>
                    <a:buSzTx/>
                    <a:buFontTx/>
                    <a:buNone/>
                  </a:pPr>
                  <a:r>
                    <a:rPr kumimoji="0" lang="en-US" altLang="en-US" sz="1000" b="0" i="0" u="none" strike="noStrike" kern="1200" cap="none" normalizeH="0" baseline="0" dirty="0">
                      <a:ln>
                        <a:noFill/>
                      </a:ln>
                      <a:solidFill>
                        <a:srgbClr val="FFFFFF"/>
                      </a:solidFill>
                      <a:effectLst/>
                      <a:latin typeface="Arial" panose="020B0604020202020204" pitchFamily="34" charset="0"/>
                      <a:ea typeface="Calibri" panose="020F0502020204030204" pitchFamily="34" charset="0"/>
                      <a:cs typeface="Arial" panose="020B0604020202020204" pitchFamily="34" charset="0"/>
                    </a:rPr>
                    <a:t>Acknowledge and seek consent to share with other organisation within 3 working days </a:t>
                  </a:r>
                  <a:endParaRPr lang="en-GB" sz="1000" kern="1200" dirty="0">
                    <a:latin typeface="Arial" panose="020B0604020202020204" pitchFamily="34" charset="0"/>
                    <a:cs typeface="Arial" panose="020B0604020202020204" pitchFamily="34" charset="0"/>
                  </a:endParaRPr>
                </a:p>
              </p:txBody>
            </p:sp>
            <p:sp>
              <p:nvSpPr>
                <p:cNvPr id="46" name="Freeform: Shape 45">
                  <a:extLst>
                    <a:ext uri="{FF2B5EF4-FFF2-40B4-BE49-F238E27FC236}">
                      <a16:creationId xmlns:a16="http://schemas.microsoft.com/office/drawing/2014/main" id="{F950DA72-2925-CDA6-014F-070DDC28C4C2}"/>
                    </a:ext>
                  </a:extLst>
                </p:cNvPr>
                <p:cNvSpPr/>
                <p:nvPr/>
              </p:nvSpPr>
              <p:spPr>
                <a:xfrm>
                  <a:off x="4956133" y="3975085"/>
                  <a:ext cx="215392" cy="251968"/>
                </a:xfrm>
                <a:custGeom>
                  <a:avLst/>
                  <a:gdLst>
                    <a:gd name="connsiteX0" fmla="*/ 0 w 215392"/>
                    <a:gd name="connsiteY0" fmla="*/ 50394 h 251968"/>
                    <a:gd name="connsiteX1" fmla="*/ 107696 w 215392"/>
                    <a:gd name="connsiteY1" fmla="*/ 50394 h 251968"/>
                    <a:gd name="connsiteX2" fmla="*/ 107696 w 215392"/>
                    <a:gd name="connsiteY2" fmla="*/ 0 h 251968"/>
                    <a:gd name="connsiteX3" fmla="*/ 215392 w 215392"/>
                    <a:gd name="connsiteY3" fmla="*/ 125984 h 251968"/>
                    <a:gd name="connsiteX4" fmla="*/ 107696 w 215392"/>
                    <a:gd name="connsiteY4" fmla="*/ 251968 h 251968"/>
                    <a:gd name="connsiteX5" fmla="*/ 107696 w 215392"/>
                    <a:gd name="connsiteY5" fmla="*/ 201574 h 251968"/>
                    <a:gd name="connsiteX6" fmla="*/ 0 w 215392"/>
                    <a:gd name="connsiteY6" fmla="*/ 201574 h 251968"/>
                    <a:gd name="connsiteX7" fmla="*/ 0 w 215392"/>
                    <a:gd name="connsiteY7" fmla="*/ 50394 h 251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5392" h="251968">
                      <a:moveTo>
                        <a:pt x="0" y="50394"/>
                      </a:moveTo>
                      <a:lnTo>
                        <a:pt x="107696" y="50394"/>
                      </a:lnTo>
                      <a:lnTo>
                        <a:pt x="107696" y="0"/>
                      </a:lnTo>
                      <a:lnTo>
                        <a:pt x="215392" y="125984"/>
                      </a:lnTo>
                      <a:lnTo>
                        <a:pt x="107696" y="251968"/>
                      </a:lnTo>
                      <a:lnTo>
                        <a:pt x="107696" y="201574"/>
                      </a:lnTo>
                      <a:lnTo>
                        <a:pt x="0" y="201574"/>
                      </a:lnTo>
                      <a:lnTo>
                        <a:pt x="0" y="50394"/>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0" tIns="50394" rIns="64618" bIns="50394" numCol="1" spcCol="1270" anchor="ctr" anchorCtr="0">
                  <a:noAutofit/>
                </a:bodyPr>
                <a:lstStyle/>
                <a:p>
                  <a:pPr marL="0" lvl="0" indent="0" algn="ctr" defTabSz="355600">
                    <a:lnSpc>
                      <a:spcPct val="90000"/>
                    </a:lnSpc>
                    <a:spcBef>
                      <a:spcPct val="0"/>
                    </a:spcBef>
                    <a:spcAft>
                      <a:spcPct val="35000"/>
                    </a:spcAft>
                    <a:buNone/>
                  </a:pPr>
                  <a:endParaRPr lang="en-GB" sz="800" kern="1200"/>
                </a:p>
              </p:txBody>
            </p:sp>
            <p:sp>
              <p:nvSpPr>
                <p:cNvPr id="47" name="Freeform: Shape 46">
                  <a:extLst>
                    <a:ext uri="{FF2B5EF4-FFF2-40B4-BE49-F238E27FC236}">
                      <a16:creationId xmlns:a16="http://schemas.microsoft.com/office/drawing/2014/main" id="{B3DE1B6C-E3F3-BC50-2683-62443E534E0B}"/>
                    </a:ext>
                  </a:extLst>
                </p:cNvPr>
                <p:cNvSpPr/>
                <p:nvPr/>
              </p:nvSpPr>
              <p:spPr>
                <a:xfrm>
                  <a:off x="5260933" y="3374230"/>
                  <a:ext cx="1016000" cy="1453678"/>
                </a:xfrm>
                <a:custGeom>
                  <a:avLst/>
                  <a:gdLst>
                    <a:gd name="connsiteX0" fmla="*/ 0 w 1016000"/>
                    <a:gd name="connsiteY0" fmla="*/ 101600 h 1453678"/>
                    <a:gd name="connsiteX1" fmla="*/ 101600 w 1016000"/>
                    <a:gd name="connsiteY1" fmla="*/ 0 h 1453678"/>
                    <a:gd name="connsiteX2" fmla="*/ 914400 w 1016000"/>
                    <a:gd name="connsiteY2" fmla="*/ 0 h 1453678"/>
                    <a:gd name="connsiteX3" fmla="*/ 1016000 w 1016000"/>
                    <a:gd name="connsiteY3" fmla="*/ 101600 h 1453678"/>
                    <a:gd name="connsiteX4" fmla="*/ 1016000 w 1016000"/>
                    <a:gd name="connsiteY4" fmla="*/ 1352078 h 1453678"/>
                    <a:gd name="connsiteX5" fmla="*/ 914400 w 1016000"/>
                    <a:gd name="connsiteY5" fmla="*/ 1453678 h 1453678"/>
                    <a:gd name="connsiteX6" fmla="*/ 101600 w 1016000"/>
                    <a:gd name="connsiteY6" fmla="*/ 1453678 h 1453678"/>
                    <a:gd name="connsiteX7" fmla="*/ 0 w 1016000"/>
                    <a:gd name="connsiteY7" fmla="*/ 1352078 h 1453678"/>
                    <a:gd name="connsiteX8" fmla="*/ 0 w 1016000"/>
                    <a:gd name="connsiteY8" fmla="*/ 101600 h 14536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16000" h="1453678">
                      <a:moveTo>
                        <a:pt x="0" y="101600"/>
                      </a:moveTo>
                      <a:cubicBezTo>
                        <a:pt x="0" y="45488"/>
                        <a:pt x="45488" y="0"/>
                        <a:pt x="101600" y="0"/>
                      </a:cubicBezTo>
                      <a:lnTo>
                        <a:pt x="914400" y="0"/>
                      </a:lnTo>
                      <a:cubicBezTo>
                        <a:pt x="970512" y="0"/>
                        <a:pt x="1016000" y="45488"/>
                        <a:pt x="1016000" y="101600"/>
                      </a:cubicBezTo>
                      <a:lnTo>
                        <a:pt x="1016000" y="1352078"/>
                      </a:lnTo>
                      <a:cubicBezTo>
                        <a:pt x="1016000" y="1408190"/>
                        <a:pt x="970512" y="1453678"/>
                        <a:pt x="914400" y="1453678"/>
                      </a:cubicBezTo>
                      <a:lnTo>
                        <a:pt x="101600" y="1453678"/>
                      </a:lnTo>
                      <a:cubicBezTo>
                        <a:pt x="45488" y="1453678"/>
                        <a:pt x="0" y="1408190"/>
                        <a:pt x="0" y="1352078"/>
                      </a:cubicBezTo>
                      <a:lnTo>
                        <a:pt x="0" y="10160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7858" tIns="67858" rIns="67858" bIns="67858" numCol="1" spcCol="1270" anchor="ctr" anchorCtr="0">
                  <a:noAutofit/>
                </a:bodyPr>
                <a:lstStyle/>
                <a:p>
                  <a:pPr marL="0" lvl="0" indent="0" algn="ctr" defTabSz="444500">
                    <a:lnSpc>
                      <a:spcPct val="90000"/>
                    </a:lnSpc>
                    <a:spcBef>
                      <a:spcPct val="0"/>
                    </a:spcBef>
                    <a:spcAft>
                      <a:spcPct val="35000"/>
                    </a:spcAft>
                    <a:buClrTx/>
                    <a:buSzTx/>
                    <a:buFontTx/>
                    <a:buNone/>
                  </a:pPr>
                  <a:r>
                    <a:rPr kumimoji="0" lang="en-US" altLang="en-US" sz="1000" b="0" i="0" u="none" strike="noStrike" kern="1200" cap="none" normalizeH="0" baseline="0" dirty="0">
                      <a:ln>
                        <a:noFill/>
                      </a:ln>
                      <a:solidFill>
                        <a:srgbClr val="FFFFFF"/>
                      </a:solidFill>
                      <a:effectLst/>
                      <a:latin typeface="Arial" panose="020B0604020202020204" pitchFamily="34" charset="0"/>
                      <a:ea typeface="Calibri" panose="020F0502020204030204" pitchFamily="34" charset="0"/>
                      <a:cs typeface="Arial" panose="020B0604020202020204" pitchFamily="34" charset="0"/>
                    </a:rPr>
                    <a:t>Identify and separate out issues and areas of responsibility for each organisation. </a:t>
                  </a:r>
                  <a:r>
                    <a:rPr kumimoji="0" lang="en-US" altLang="en-US" sz="1000" b="1" i="0" u="none" strike="noStrike" kern="1200" cap="none" normalizeH="0" baseline="0" dirty="0">
                      <a:ln>
                        <a:noFill/>
                      </a:ln>
                      <a:solidFill>
                        <a:srgbClr val="FFFFFF"/>
                      </a:solidFill>
                      <a:effectLst/>
                      <a:latin typeface="Arial" panose="020B0604020202020204" pitchFamily="34" charset="0"/>
                      <a:ea typeface="Calibri" panose="020F0502020204030204" pitchFamily="34" charset="0"/>
                      <a:cs typeface="Arial" panose="020B0604020202020204" pitchFamily="34" charset="0"/>
                    </a:rPr>
                    <a:t>Decide which organisation will lead.</a:t>
                  </a:r>
                  <a:endParaRPr lang="en-GB" sz="1000" b="1" kern="1200" dirty="0">
                    <a:latin typeface="Arial" panose="020B0604020202020204" pitchFamily="34" charset="0"/>
                    <a:cs typeface="Arial" panose="020B0604020202020204" pitchFamily="34" charset="0"/>
                  </a:endParaRPr>
                </a:p>
              </p:txBody>
            </p:sp>
            <p:sp>
              <p:nvSpPr>
                <p:cNvPr id="48" name="Freeform: Shape 47">
                  <a:extLst>
                    <a:ext uri="{FF2B5EF4-FFF2-40B4-BE49-F238E27FC236}">
                      <a16:creationId xmlns:a16="http://schemas.microsoft.com/office/drawing/2014/main" id="{D7CB6200-21E1-6DA8-DD74-CDA703F84596}"/>
                    </a:ext>
                  </a:extLst>
                </p:cNvPr>
                <p:cNvSpPr/>
                <p:nvPr/>
              </p:nvSpPr>
              <p:spPr>
                <a:xfrm>
                  <a:off x="6378534" y="3975085"/>
                  <a:ext cx="215391" cy="251968"/>
                </a:xfrm>
                <a:custGeom>
                  <a:avLst/>
                  <a:gdLst>
                    <a:gd name="connsiteX0" fmla="*/ 0 w 215391"/>
                    <a:gd name="connsiteY0" fmla="*/ 50394 h 251968"/>
                    <a:gd name="connsiteX1" fmla="*/ 107696 w 215391"/>
                    <a:gd name="connsiteY1" fmla="*/ 50394 h 251968"/>
                    <a:gd name="connsiteX2" fmla="*/ 107696 w 215391"/>
                    <a:gd name="connsiteY2" fmla="*/ 0 h 251968"/>
                    <a:gd name="connsiteX3" fmla="*/ 215391 w 215391"/>
                    <a:gd name="connsiteY3" fmla="*/ 125984 h 251968"/>
                    <a:gd name="connsiteX4" fmla="*/ 107696 w 215391"/>
                    <a:gd name="connsiteY4" fmla="*/ 251968 h 251968"/>
                    <a:gd name="connsiteX5" fmla="*/ 107696 w 215391"/>
                    <a:gd name="connsiteY5" fmla="*/ 201574 h 251968"/>
                    <a:gd name="connsiteX6" fmla="*/ 0 w 215391"/>
                    <a:gd name="connsiteY6" fmla="*/ 201574 h 251968"/>
                    <a:gd name="connsiteX7" fmla="*/ 0 w 215391"/>
                    <a:gd name="connsiteY7" fmla="*/ 50394 h 251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5391" h="251968">
                      <a:moveTo>
                        <a:pt x="0" y="50394"/>
                      </a:moveTo>
                      <a:lnTo>
                        <a:pt x="107696" y="50394"/>
                      </a:lnTo>
                      <a:lnTo>
                        <a:pt x="107696" y="0"/>
                      </a:lnTo>
                      <a:lnTo>
                        <a:pt x="215391" y="125984"/>
                      </a:lnTo>
                      <a:lnTo>
                        <a:pt x="107696" y="251968"/>
                      </a:lnTo>
                      <a:lnTo>
                        <a:pt x="107696" y="201574"/>
                      </a:lnTo>
                      <a:lnTo>
                        <a:pt x="0" y="201574"/>
                      </a:lnTo>
                      <a:lnTo>
                        <a:pt x="0" y="50394"/>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0" tIns="50394" rIns="64617" bIns="50394" numCol="1" spcCol="1270" anchor="ctr" anchorCtr="0">
                  <a:noAutofit/>
                </a:bodyPr>
                <a:lstStyle/>
                <a:p>
                  <a:pPr marL="0" lvl="0" indent="0" algn="ctr" defTabSz="355600">
                    <a:lnSpc>
                      <a:spcPct val="90000"/>
                    </a:lnSpc>
                    <a:spcBef>
                      <a:spcPct val="0"/>
                    </a:spcBef>
                    <a:spcAft>
                      <a:spcPct val="35000"/>
                    </a:spcAft>
                    <a:buNone/>
                  </a:pPr>
                  <a:endParaRPr lang="en-GB" sz="800" kern="1200"/>
                </a:p>
              </p:txBody>
            </p:sp>
            <p:sp>
              <p:nvSpPr>
                <p:cNvPr id="49" name="Freeform: Shape 48">
                  <a:extLst>
                    <a:ext uri="{FF2B5EF4-FFF2-40B4-BE49-F238E27FC236}">
                      <a16:creationId xmlns:a16="http://schemas.microsoft.com/office/drawing/2014/main" id="{50057326-831C-D789-46A7-34EC93A5049E}"/>
                    </a:ext>
                  </a:extLst>
                </p:cNvPr>
                <p:cNvSpPr/>
                <p:nvPr/>
              </p:nvSpPr>
              <p:spPr>
                <a:xfrm>
                  <a:off x="6683333" y="3374230"/>
                  <a:ext cx="1016000" cy="1453678"/>
                </a:xfrm>
                <a:custGeom>
                  <a:avLst/>
                  <a:gdLst>
                    <a:gd name="connsiteX0" fmla="*/ 0 w 1016000"/>
                    <a:gd name="connsiteY0" fmla="*/ 101600 h 1453678"/>
                    <a:gd name="connsiteX1" fmla="*/ 101600 w 1016000"/>
                    <a:gd name="connsiteY1" fmla="*/ 0 h 1453678"/>
                    <a:gd name="connsiteX2" fmla="*/ 914400 w 1016000"/>
                    <a:gd name="connsiteY2" fmla="*/ 0 h 1453678"/>
                    <a:gd name="connsiteX3" fmla="*/ 1016000 w 1016000"/>
                    <a:gd name="connsiteY3" fmla="*/ 101600 h 1453678"/>
                    <a:gd name="connsiteX4" fmla="*/ 1016000 w 1016000"/>
                    <a:gd name="connsiteY4" fmla="*/ 1352078 h 1453678"/>
                    <a:gd name="connsiteX5" fmla="*/ 914400 w 1016000"/>
                    <a:gd name="connsiteY5" fmla="*/ 1453678 h 1453678"/>
                    <a:gd name="connsiteX6" fmla="*/ 101600 w 1016000"/>
                    <a:gd name="connsiteY6" fmla="*/ 1453678 h 1453678"/>
                    <a:gd name="connsiteX7" fmla="*/ 0 w 1016000"/>
                    <a:gd name="connsiteY7" fmla="*/ 1352078 h 1453678"/>
                    <a:gd name="connsiteX8" fmla="*/ 0 w 1016000"/>
                    <a:gd name="connsiteY8" fmla="*/ 101600 h 14536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16000" h="1453678">
                      <a:moveTo>
                        <a:pt x="0" y="101600"/>
                      </a:moveTo>
                      <a:cubicBezTo>
                        <a:pt x="0" y="45488"/>
                        <a:pt x="45488" y="0"/>
                        <a:pt x="101600" y="0"/>
                      </a:cubicBezTo>
                      <a:lnTo>
                        <a:pt x="914400" y="0"/>
                      </a:lnTo>
                      <a:cubicBezTo>
                        <a:pt x="970512" y="0"/>
                        <a:pt x="1016000" y="45488"/>
                        <a:pt x="1016000" y="101600"/>
                      </a:cubicBezTo>
                      <a:lnTo>
                        <a:pt x="1016000" y="1352078"/>
                      </a:lnTo>
                      <a:cubicBezTo>
                        <a:pt x="1016000" y="1408190"/>
                        <a:pt x="970512" y="1453678"/>
                        <a:pt x="914400" y="1453678"/>
                      </a:cubicBezTo>
                      <a:lnTo>
                        <a:pt x="101600" y="1453678"/>
                      </a:lnTo>
                      <a:cubicBezTo>
                        <a:pt x="45488" y="1453678"/>
                        <a:pt x="0" y="1408190"/>
                        <a:pt x="0" y="1352078"/>
                      </a:cubicBezTo>
                      <a:lnTo>
                        <a:pt x="0" y="10160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7858" tIns="67858" rIns="67858" bIns="67858" numCol="1" spcCol="1270" anchor="ctr" anchorCtr="0">
                  <a:noAutofit/>
                </a:bodyPr>
                <a:lstStyle/>
                <a:p>
                  <a:pPr marL="0" lvl="0" indent="0" algn="ctr" defTabSz="444500">
                    <a:lnSpc>
                      <a:spcPct val="90000"/>
                    </a:lnSpc>
                    <a:spcBef>
                      <a:spcPct val="0"/>
                    </a:spcBef>
                    <a:spcAft>
                      <a:spcPct val="35000"/>
                    </a:spcAft>
                    <a:buClrTx/>
                    <a:buSzTx/>
                    <a:buFontTx/>
                    <a:buNone/>
                  </a:pPr>
                  <a:r>
                    <a:rPr kumimoji="0" lang="en-US" altLang="en-US" sz="1000" b="0" i="0" u="none" strike="noStrike" kern="1200" cap="none" normalizeH="0" baseline="0" dirty="0">
                      <a:ln>
                        <a:noFill/>
                      </a:ln>
                      <a:solidFill>
                        <a:srgbClr val="FFFFFF"/>
                      </a:solidFill>
                      <a:effectLst/>
                      <a:latin typeface="Arial" panose="020B0604020202020204" pitchFamily="34" charset="0"/>
                      <a:ea typeface="Calibri" panose="020F0502020204030204" pitchFamily="34" charset="0"/>
                      <a:cs typeface="Arial" panose="020B0604020202020204" pitchFamily="34" charset="0"/>
                    </a:rPr>
                    <a:t>Agree milestones and timescale for response and complainant.</a:t>
                  </a:r>
                  <a:endParaRPr lang="en-GB" sz="1000" kern="1200" dirty="0">
                    <a:latin typeface="Arial" panose="020B0604020202020204" pitchFamily="34" charset="0"/>
                    <a:cs typeface="Arial" panose="020B0604020202020204" pitchFamily="34" charset="0"/>
                  </a:endParaRPr>
                </a:p>
              </p:txBody>
            </p:sp>
            <p:sp>
              <p:nvSpPr>
                <p:cNvPr id="50" name="Freeform: Shape 49">
                  <a:extLst>
                    <a:ext uri="{FF2B5EF4-FFF2-40B4-BE49-F238E27FC236}">
                      <a16:creationId xmlns:a16="http://schemas.microsoft.com/office/drawing/2014/main" id="{4568B479-5783-04D9-E393-BDA0BD24AB73}"/>
                    </a:ext>
                  </a:extLst>
                </p:cNvPr>
                <p:cNvSpPr/>
                <p:nvPr/>
              </p:nvSpPr>
              <p:spPr>
                <a:xfrm>
                  <a:off x="7800933" y="3975085"/>
                  <a:ext cx="215392" cy="251968"/>
                </a:xfrm>
                <a:custGeom>
                  <a:avLst/>
                  <a:gdLst>
                    <a:gd name="connsiteX0" fmla="*/ 0 w 215392"/>
                    <a:gd name="connsiteY0" fmla="*/ 50394 h 251968"/>
                    <a:gd name="connsiteX1" fmla="*/ 107696 w 215392"/>
                    <a:gd name="connsiteY1" fmla="*/ 50394 h 251968"/>
                    <a:gd name="connsiteX2" fmla="*/ 107696 w 215392"/>
                    <a:gd name="connsiteY2" fmla="*/ 0 h 251968"/>
                    <a:gd name="connsiteX3" fmla="*/ 215392 w 215392"/>
                    <a:gd name="connsiteY3" fmla="*/ 125984 h 251968"/>
                    <a:gd name="connsiteX4" fmla="*/ 107696 w 215392"/>
                    <a:gd name="connsiteY4" fmla="*/ 251968 h 251968"/>
                    <a:gd name="connsiteX5" fmla="*/ 107696 w 215392"/>
                    <a:gd name="connsiteY5" fmla="*/ 201574 h 251968"/>
                    <a:gd name="connsiteX6" fmla="*/ 0 w 215392"/>
                    <a:gd name="connsiteY6" fmla="*/ 201574 h 251968"/>
                    <a:gd name="connsiteX7" fmla="*/ 0 w 215392"/>
                    <a:gd name="connsiteY7" fmla="*/ 50394 h 251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5392" h="251968">
                      <a:moveTo>
                        <a:pt x="0" y="50394"/>
                      </a:moveTo>
                      <a:lnTo>
                        <a:pt x="107696" y="50394"/>
                      </a:lnTo>
                      <a:lnTo>
                        <a:pt x="107696" y="0"/>
                      </a:lnTo>
                      <a:lnTo>
                        <a:pt x="215392" y="125984"/>
                      </a:lnTo>
                      <a:lnTo>
                        <a:pt x="107696" y="251968"/>
                      </a:lnTo>
                      <a:lnTo>
                        <a:pt x="107696" y="201574"/>
                      </a:lnTo>
                      <a:lnTo>
                        <a:pt x="0" y="201574"/>
                      </a:lnTo>
                      <a:lnTo>
                        <a:pt x="0" y="50394"/>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0" tIns="50394" rIns="64618" bIns="50394" numCol="1" spcCol="1270" anchor="ctr" anchorCtr="0">
                  <a:noAutofit/>
                </a:bodyPr>
                <a:lstStyle/>
                <a:p>
                  <a:pPr marL="0" lvl="0" indent="0" algn="ctr" defTabSz="355600">
                    <a:lnSpc>
                      <a:spcPct val="90000"/>
                    </a:lnSpc>
                    <a:spcBef>
                      <a:spcPct val="0"/>
                    </a:spcBef>
                    <a:spcAft>
                      <a:spcPct val="35000"/>
                    </a:spcAft>
                    <a:buNone/>
                  </a:pPr>
                  <a:endParaRPr lang="en-GB" sz="800" kern="1200"/>
                </a:p>
              </p:txBody>
            </p:sp>
            <p:sp>
              <p:nvSpPr>
                <p:cNvPr id="51" name="Freeform: Shape 50">
                  <a:extLst>
                    <a:ext uri="{FF2B5EF4-FFF2-40B4-BE49-F238E27FC236}">
                      <a16:creationId xmlns:a16="http://schemas.microsoft.com/office/drawing/2014/main" id="{33425E4A-AADA-6544-C826-E09B080149A9}"/>
                    </a:ext>
                  </a:extLst>
                </p:cNvPr>
                <p:cNvSpPr/>
                <p:nvPr/>
              </p:nvSpPr>
              <p:spPr>
                <a:xfrm>
                  <a:off x="8105733" y="3374230"/>
                  <a:ext cx="1016000" cy="1453678"/>
                </a:xfrm>
                <a:custGeom>
                  <a:avLst/>
                  <a:gdLst>
                    <a:gd name="connsiteX0" fmla="*/ 0 w 1016000"/>
                    <a:gd name="connsiteY0" fmla="*/ 101600 h 1453678"/>
                    <a:gd name="connsiteX1" fmla="*/ 101600 w 1016000"/>
                    <a:gd name="connsiteY1" fmla="*/ 0 h 1453678"/>
                    <a:gd name="connsiteX2" fmla="*/ 914400 w 1016000"/>
                    <a:gd name="connsiteY2" fmla="*/ 0 h 1453678"/>
                    <a:gd name="connsiteX3" fmla="*/ 1016000 w 1016000"/>
                    <a:gd name="connsiteY3" fmla="*/ 101600 h 1453678"/>
                    <a:gd name="connsiteX4" fmla="*/ 1016000 w 1016000"/>
                    <a:gd name="connsiteY4" fmla="*/ 1352078 h 1453678"/>
                    <a:gd name="connsiteX5" fmla="*/ 914400 w 1016000"/>
                    <a:gd name="connsiteY5" fmla="*/ 1453678 h 1453678"/>
                    <a:gd name="connsiteX6" fmla="*/ 101600 w 1016000"/>
                    <a:gd name="connsiteY6" fmla="*/ 1453678 h 1453678"/>
                    <a:gd name="connsiteX7" fmla="*/ 0 w 1016000"/>
                    <a:gd name="connsiteY7" fmla="*/ 1352078 h 1453678"/>
                    <a:gd name="connsiteX8" fmla="*/ 0 w 1016000"/>
                    <a:gd name="connsiteY8" fmla="*/ 101600 h 14536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16000" h="1453678">
                      <a:moveTo>
                        <a:pt x="0" y="101600"/>
                      </a:moveTo>
                      <a:cubicBezTo>
                        <a:pt x="0" y="45488"/>
                        <a:pt x="45488" y="0"/>
                        <a:pt x="101600" y="0"/>
                      </a:cubicBezTo>
                      <a:lnTo>
                        <a:pt x="914400" y="0"/>
                      </a:lnTo>
                      <a:cubicBezTo>
                        <a:pt x="970512" y="0"/>
                        <a:pt x="1016000" y="45488"/>
                        <a:pt x="1016000" y="101600"/>
                      </a:cubicBezTo>
                      <a:lnTo>
                        <a:pt x="1016000" y="1352078"/>
                      </a:lnTo>
                      <a:cubicBezTo>
                        <a:pt x="1016000" y="1408190"/>
                        <a:pt x="970512" y="1453678"/>
                        <a:pt x="914400" y="1453678"/>
                      </a:cubicBezTo>
                      <a:lnTo>
                        <a:pt x="101600" y="1453678"/>
                      </a:lnTo>
                      <a:cubicBezTo>
                        <a:pt x="45488" y="1453678"/>
                        <a:pt x="0" y="1408190"/>
                        <a:pt x="0" y="1352078"/>
                      </a:cubicBezTo>
                      <a:lnTo>
                        <a:pt x="0" y="10160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7858" tIns="67858" rIns="67858" bIns="67858" numCol="1" spcCol="1270" anchor="ctr" anchorCtr="0">
                  <a:noAutofit/>
                </a:bodyPr>
                <a:lstStyle/>
                <a:p>
                  <a:pPr marL="0" lvl="0" indent="0" algn="ctr" defTabSz="444500">
                    <a:lnSpc>
                      <a:spcPct val="90000"/>
                    </a:lnSpc>
                    <a:spcBef>
                      <a:spcPct val="0"/>
                    </a:spcBef>
                    <a:spcAft>
                      <a:spcPct val="35000"/>
                    </a:spcAft>
                    <a:buClrTx/>
                    <a:buSzTx/>
                    <a:buFontTx/>
                    <a:buNone/>
                  </a:pPr>
                  <a:r>
                    <a:rPr kumimoji="0" lang="en-US" altLang="en-US" sz="1000" b="0" i="0" u="none" strike="noStrike" kern="1200" cap="none" normalizeH="0" baseline="0" dirty="0">
                      <a:ln>
                        <a:noFill/>
                      </a:ln>
                      <a:solidFill>
                        <a:srgbClr val="FFFFFF"/>
                      </a:solidFill>
                      <a:effectLst/>
                      <a:latin typeface="Arial" panose="020B0604020202020204" pitchFamily="34" charset="0"/>
                      <a:ea typeface="Calibri" panose="020F0502020204030204" pitchFamily="34" charset="0"/>
                      <a:cs typeface="Arial" panose="020B0604020202020204" pitchFamily="34" charset="0"/>
                    </a:rPr>
                    <a:t>Draft response shared between organisations and final response agreed </a:t>
                  </a:r>
                  <a:endParaRPr lang="en-GB" sz="1000" kern="1200" dirty="0">
                    <a:latin typeface="Arial" panose="020B0604020202020204" pitchFamily="34" charset="0"/>
                    <a:cs typeface="Arial" panose="020B0604020202020204" pitchFamily="34" charset="0"/>
                  </a:endParaRPr>
                </a:p>
              </p:txBody>
            </p:sp>
            <p:sp>
              <p:nvSpPr>
                <p:cNvPr id="52" name="Freeform: Shape 51">
                  <a:extLst>
                    <a:ext uri="{FF2B5EF4-FFF2-40B4-BE49-F238E27FC236}">
                      <a16:creationId xmlns:a16="http://schemas.microsoft.com/office/drawing/2014/main" id="{878C3E48-C2A1-6DC3-B25F-6CFC208CBE40}"/>
                    </a:ext>
                  </a:extLst>
                </p:cNvPr>
                <p:cNvSpPr/>
                <p:nvPr/>
              </p:nvSpPr>
              <p:spPr>
                <a:xfrm>
                  <a:off x="9223334" y="3975085"/>
                  <a:ext cx="215392" cy="251968"/>
                </a:xfrm>
                <a:custGeom>
                  <a:avLst/>
                  <a:gdLst>
                    <a:gd name="connsiteX0" fmla="*/ 0 w 215392"/>
                    <a:gd name="connsiteY0" fmla="*/ 50394 h 251968"/>
                    <a:gd name="connsiteX1" fmla="*/ 107696 w 215392"/>
                    <a:gd name="connsiteY1" fmla="*/ 50394 h 251968"/>
                    <a:gd name="connsiteX2" fmla="*/ 107696 w 215392"/>
                    <a:gd name="connsiteY2" fmla="*/ 0 h 251968"/>
                    <a:gd name="connsiteX3" fmla="*/ 215392 w 215392"/>
                    <a:gd name="connsiteY3" fmla="*/ 125984 h 251968"/>
                    <a:gd name="connsiteX4" fmla="*/ 107696 w 215392"/>
                    <a:gd name="connsiteY4" fmla="*/ 251968 h 251968"/>
                    <a:gd name="connsiteX5" fmla="*/ 107696 w 215392"/>
                    <a:gd name="connsiteY5" fmla="*/ 201574 h 251968"/>
                    <a:gd name="connsiteX6" fmla="*/ 0 w 215392"/>
                    <a:gd name="connsiteY6" fmla="*/ 201574 h 251968"/>
                    <a:gd name="connsiteX7" fmla="*/ 0 w 215392"/>
                    <a:gd name="connsiteY7" fmla="*/ 50394 h 251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5392" h="251968">
                      <a:moveTo>
                        <a:pt x="0" y="50394"/>
                      </a:moveTo>
                      <a:lnTo>
                        <a:pt x="107696" y="50394"/>
                      </a:lnTo>
                      <a:lnTo>
                        <a:pt x="107696" y="0"/>
                      </a:lnTo>
                      <a:lnTo>
                        <a:pt x="215392" y="125984"/>
                      </a:lnTo>
                      <a:lnTo>
                        <a:pt x="107696" y="251968"/>
                      </a:lnTo>
                      <a:lnTo>
                        <a:pt x="107696" y="201574"/>
                      </a:lnTo>
                      <a:lnTo>
                        <a:pt x="0" y="201574"/>
                      </a:lnTo>
                      <a:lnTo>
                        <a:pt x="0" y="50394"/>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0" tIns="50394" rIns="64618" bIns="50394" numCol="1" spcCol="1270" anchor="ctr" anchorCtr="0">
                  <a:noAutofit/>
                </a:bodyPr>
                <a:lstStyle/>
                <a:p>
                  <a:pPr marL="0" lvl="0" indent="0" algn="ctr" defTabSz="355600">
                    <a:lnSpc>
                      <a:spcPct val="90000"/>
                    </a:lnSpc>
                    <a:spcBef>
                      <a:spcPct val="0"/>
                    </a:spcBef>
                    <a:spcAft>
                      <a:spcPct val="35000"/>
                    </a:spcAft>
                    <a:buNone/>
                  </a:pPr>
                  <a:endParaRPr lang="en-GB" sz="800" kern="1200"/>
                </a:p>
              </p:txBody>
            </p:sp>
            <p:sp>
              <p:nvSpPr>
                <p:cNvPr id="53" name="Freeform: Shape 52">
                  <a:extLst>
                    <a:ext uri="{FF2B5EF4-FFF2-40B4-BE49-F238E27FC236}">
                      <a16:creationId xmlns:a16="http://schemas.microsoft.com/office/drawing/2014/main" id="{4B6FEC15-D059-192C-D643-46BA57623D59}"/>
                    </a:ext>
                  </a:extLst>
                </p:cNvPr>
                <p:cNvSpPr/>
                <p:nvPr/>
              </p:nvSpPr>
              <p:spPr>
                <a:xfrm>
                  <a:off x="9528134" y="3374230"/>
                  <a:ext cx="1016000" cy="1453678"/>
                </a:xfrm>
                <a:custGeom>
                  <a:avLst/>
                  <a:gdLst>
                    <a:gd name="connsiteX0" fmla="*/ 0 w 1016000"/>
                    <a:gd name="connsiteY0" fmla="*/ 101600 h 1453678"/>
                    <a:gd name="connsiteX1" fmla="*/ 101600 w 1016000"/>
                    <a:gd name="connsiteY1" fmla="*/ 0 h 1453678"/>
                    <a:gd name="connsiteX2" fmla="*/ 914400 w 1016000"/>
                    <a:gd name="connsiteY2" fmla="*/ 0 h 1453678"/>
                    <a:gd name="connsiteX3" fmla="*/ 1016000 w 1016000"/>
                    <a:gd name="connsiteY3" fmla="*/ 101600 h 1453678"/>
                    <a:gd name="connsiteX4" fmla="*/ 1016000 w 1016000"/>
                    <a:gd name="connsiteY4" fmla="*/ 1352078 h 1453678"/>
                    <a:gd name="connsiteX5" fmla="*/ 914400 w 1016000"/>
                    <a:gd name="connsiteY5" fmla="*/ 1453678 h 1453678"/>
                    <a:gd name="connsiteX6" fmla="*/ 101600 w 1016000"/>
                    <a:gd name="connsiteY6" fmla="*/ 1453678 h 1453678"/>
                    <a:gd name="connsiteX7" fmla="*/ 0 w 1016000"/>
                    <a:gd name="connsiteY7" fmla="*/ 1352078 h 1453678"/>
                    <a:gd name="connsiteX8" fmla="*/ 0 w 1016000"/>
                    <a:gd name="connsiteY8" fmla="*/ 101600 h 14536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16000" h="1453678">
                      <a:moveTo>
                        <a:pt x="0" y="101600"/>
                      </a:moveTo>
                      <a:cubicBezTo>
                        <a:pt x="0" y="45488"/>
                        <a:pt x="45488" y="0"/>
                        <a:pt x="101600" y="0"/>
                      </a:cubicBezTo>
                      <a:lnTo>
                        <a:pt x="914400" y="0"/>
                      </a:lnTo>
                      <a:cubicBezTo>
                        <a:pt x="970512" y="0"/>
                        <a:pt x="1016000" y="45488"/>
                        <a:pt x="1016000" y="101600"/>
                      </a:cubicBezTo>
                      <a:lnTo>
                        <a:pt x="1016000" y="1352078"/>
                      </a:lnTo>
                      <a:cubicBezTo>
                        <a:pt x="1016000" y="1408190"/>
                        <a:pt x="970512" y="1453678"/>
                        <a:pt x="914400" y="1453678"/>
                      </a:cubicBezTo>
                      <a:lnTo>
                        <a:pt x="101600" y="1453678"/>
                      </a:lnTo>
                      <a:cubicBezTo>
                        <a:pt x="45488" y="1453678"/>
                        <a:pt x="0" y="1408190"/>
                        <a:pt x="0" y="1352078"/>
                      </a:cubicBezTo>
                      <a:lnTo>
                        <a:pt x="0" y="10160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7858" tIns="67858" rIns="67858" bIns="67858" numCol="1" spcCol="1270" anchor="ctr" anchorCtr="0">
                  <a:noAutofit/>
                </a:bodyPr>
                <a:lstStyle/>
                <a:p>
                  <a:pPr marL="0" lvl="0" indent="0" algn="ctr" defTabSz="444500">
                    <a:lnSpc>
                      <a:spcPct val="90000"/>
                    </a:lnSpc>
                    <a:spcBef>
                      <a:spcPct val="0"/>
                    </a:spcBef>
                    <a:spcAft>
                      <a:spcPct val="35000"/>
                    </a:spcAft>
                    <a:buClrTx/>
                    <a:buSzTx/>
                    <a:buFontTx/>
                    <a:buNone/>
                  </a:pPr>
                  <a:r>
                    <a:rPr kumimoji="0" lang="en-US" altLang="en-US" sz="1000" b="0" i="0" u="none" strike="noStrike" kern="1200" cap="none" normalizeH="0" baseline="0" dirty="0">
                      <a:ln>
                        <a:noFill/>
                      </a:ln>
                      <a:solidFill>
                        <a:srgbClr val="FFFFFF"/>
                      </a:solidFill>
                      <a:effectLst/>
                      <a:latin typeface="Arial" panose="020B0604020202020204" pitchFamily="34" charset="0"/>
                      <a:ea typeface="Calibri" panose="020F0502020204030204" pitchFamily="34" charset="0"/>
                      <a:cs typeface="Arial" panose="020B0604020202020204" pitchFamily="34" charset="0"/>
                    </a:rPr>
                    <a:t>Lead organisation sends response to complainant </a:t>
                  </a:r>
                  <a:endParaRPr lang="en-GB" sz="1000" kern="1200" dirty="0">
                    <a:latin typeface="Arial" panose="020B0604020202020204" pitchFamily="34" charset="0"/>
                    <a:cs typeface="Arial" panose="020B0604020202020204" pitchFamily="34" charset="0"/>
                  </a:endParaRPr>
                </a:p>
              </p:txBody>
            </p:sp>
          </p:grpSp>
          <p:graphicFrame>
            <p:nvGraphicFramePr>
              <p:cNvPr id="34" name="Diagram 33">
                <a:extLst>
                  <a:ext uri="{FF2B5EF4-FFF2-40B4-BE49-F238E27FC236}">
                    <a16:creationId xmlns:a16="http://schemas.microsoft.com/office/drawing/2014/main" id="{D4FA10DD-0FB7-17AC-A3E1-CC1DEE171F69}"/>
                  </a:ext>
                </a:extLst>
              </p:cNvPr>
              <p:cNvGraphicFramePr/>
              <p:nvPr>
                <p:extLst>
                  <p:ext uri="{D42A27DB-BD31-4B8C-83A1-F6EECF244321}">
                    <p14:modId xmlns:p14="http://schemas.microsoft.com/office/powerpoint/2010/main" val="363912636"/>
                  </p:ext>
                </p:extLst>
              </p:nvPr>
            </p:nvGraphicFramePr>
            <p:xfrm>
              <a:off x="6431562" y="4898855"/>
              <a:ext cx="969862" cy="1610688"/>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
            <p:nvSpPr>
              <p:cNvPr id="38" name="Arrow: Right 37">
                <a:extLst>
                  <a:ext uri="{FF2B5EF4-FFF2-40B4-BE49-F238E27FC236}">
                    <a16:creationId xmlns:a16="http://schemas.microsoft.com/office/drawing/2014/main" id="{8CAE8B10-E944-B8DC-5CB5-98B6692865AF}"/>
                  </a:ext>
                </a:extLst>
              </p:cNvPr>
              <p:cNvSpPr/>
              <p:nvPr/>
            </p:nvSpPr>
            <p:spPr>
              <a:xfrm rot="3413055">
                <a:off x="6073893" y="4983170"/>
                <a:ext cx="215392" cy="251968"/>
              </a:xfrm>
              <a:prstGeom prst="rightArrow">
                <a:avLst>
                  <a:gd name="adj1" fmla="val 600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39" name="Arrow: Right 38">
                <a:extLst>
                  <a:ext uri="{FF2B5EF4-FFF2-40B4-BE49-F238E27FC236}">
                    <a16:creationId xmlns:a16="http://schemas.microsoft.com/office/drawing/2014/main" id="{602A2ECE-EB10-39BF-77B6-8FDC39CD5A5A}"/>
                  </a:ext>
                </a:extLst>
              </p:cNvPr>
              <p:cNvSpPr/>
              <p:nvPr/>
            </p:nvSpPr>
            <p:spPr>
              <a:xfrm rot="19217845">
                <a:off x="7530262" y="4976477"/>
                <a:ext cx="215392" cy="251968"/>
              </a:xfrm>
              <a:prstGeom prst="rightArrow">
                <a:avLst>
                  <a:gd name="adj1" fmla="val 600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grpSp>
            <p:nvGrpSpPr>
              <p:cNvPr id="54" name="Group 53">
                <a:extLst>
                  <a:ext uri="{FF2B5EF4-FFF2-40B4-BE49-F238E27FC236}">
                    <a16:creationId xmlns:a16="http://schemas.microsoft.com/office/drawing/2014/main" id="{48B0CF5E-9F4B-A482-6058-60E0D3D06E27}"/>
                  </a:ext>
                </a:extLst>
              </p:cNvPr>
              <p:cNvGrpSpPr/>
              <p:nvPr/>
            </p:nvGrpSpPr>
            <p:grpSpPr>
              <a:xfrm>
                <a:off x="10791248" y="2805355"/>
                <a:ext cx="975772" cy="2466356"/>
                <a:chOff x="-6385" y="-1122052"/>
                <a:chExt cx="975772" cy="2732740"/>
              </a:xfrm>
              <a:solidFill>
                <a:schemeClr val="accent2"/>
              </a:solidFill>
            </p:grpSpPr>
            <p:sp>
              <p:nvSpPr>
                <p:cNvPr id="55" name="Rectangle: Rounded Corners 54">
                  <a:extLst>
                    <a:ext uri="{FF2B5EF4-FFF2-40B4-BE49-F238E27FC236}">
                      <a16:creationId xmlns:a16="http://schemas.microsoft.com/office/drawing/2014/main" id="{416F2DA4-CA6F-139B-1E2C-59B8BC37D482}"/>
                    </a:ext>
                  </a:extLst>
                </p:cNvPr>
                <p:cNvSpPr/>
                <p:nvPr/>
              </p:nvSpPr>
              <p:spPr>
                <a:xfrm>
                  <a:off x="473" y="-1122052"/>
                  <a:ext cx="968914" cy="2732740"/>
                </a:xfrm>
                <a:prstGeom prst="roundRect">
                  <a:avLst>
                    <a:gd name="adj" fmla="val 10000"/>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56" name="Rectangle: Rounded Corners 4">
                  <a:extLst>
                    <a:ext uri="{FF2B5EF4-FFF2-40B4-BE49-F238E27FC236}">
                      <a16:creationId xmlns:a16="http://schemas.microsoft.com/office/drawing/2014/main" id="{18428FFB-43D5-759A-0D45-142384FDF03C}"/>
                    </a:ext>
                  </a:extLst>
                </p:cNvPr>
                <p:cNvSpPr txBox="1"/>
                <p:nvPr/>
              </p:nvSpPr>
              <p:spPr>
                <a:xfrm>
                  <a:off x="-6385" y="-755272"/>
                  <a:ext cx="968914" cy="2080605"/>
                </a:xfrm>
                <a:prstGeom prst="rect">
                  <a:avLst/>
                </a:prstGeom>
                <a:noFill/>
              </p:spPr>
              <p:style>
                <a:lnRef idx="0">
                  <a:scrgbClr r="0" g="0" b="0"/>
                </a:lnRef>
                <a:fillRef idx="0">
                  <a:scrgbClr r="0" g="0" b="0"/>
                </a:fillRef>
                <a:effectRef idx="0">
                  <a:scrgbClr r="0" g="0" b="0"/>
                </a:effectRef>
                <a:fontRef idx="minor">
                  <a:schemeClr val="lt1"/>
                </a:fontRef>
              </p:style>
              <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ClrTx/>
                    <a:buSzTx/>
                    <a:buFontTx/>
                    <a:buNone/>
                  </a:pPr>
                  <a:r>
                    <a:rPr kumimoji="0" lang="en-US" altLang="en-US" sz="1100" b="0" i="0" u="none" strike="noStrike" kern="1200" cap="none" normalizeH="0" baseline="0" dirty="0">
                      <a:ln>
                        <a:noFill/>
                      </a:ln>
                      <a:solidFill>
                        <a:srgbClr val="FFFFFF"/>
                      </a:solidFill>
                      <a:effectLst/>
                      <a:latin typeface="Arial" panose="020B0604020202020204" pitchFamily="34" charset="0"/>
                      <a:ea typeface="Calibri" panose="020F0502020204030204" pitchFamily="34" charset="0"/>
                      <a:cs typeface="Arial" panose="020B0604020202020204" pitchFamily="34" charset="0"/>
                    </a:rPr>
                    <a:t>Copy of the final response should be shared with all organisations involved to evidence complaint closure</a:t>
                  </a:r>
                  <a:endParaRPr lang="en-GB" sz="1100" kern="1200" dirty="0">
                    <a:latin typeface="Arial" panose="020B0604020202020204" pitchFamily="34" charset="0"/>
                    <a:cs typeface="Arial" panose="020B0604020202020204" pitchFamily="34" charset="0"/>
                  </a:endParaRPr>
                </a:p>
              </p:txBody>
            </p:sp>
          </p:grpSp>
        </p:grpSp>
      </p:grpSp>
    </p:spTree>
    <p:extLst>
      <p:ext uri="{BB962C8B-B14F-4D97-AF65-F5344CB8AC3E}">
        <p14:creationId xmlns:p14="http://schemas.microsoft.com/office/powerpoint/2010/main" val="3645639626"/>
      </p:ext>
    </p:extLst>
  </p:cSld>
  <p:clrMapOvr>
    <a:masterClrMapping/>
  </p:clrMapOvr>
</p:sld>
</file>

<file path=ppt/theme/theme1.xml><?xml version="1.0" encoding="utf-8"?>
<a:theme xmlns:a="http://schemas.openxmlformats.org/drawingml/2006/main" name="2_Office Theme">
  <a:themeElements>
    <a:clrScheme name="Improving Together">
      <a:dk1>
        <a:srgbClr val="231F20"/>
      </a:dk1>
      <a:lt1>
        <a:srgbClr val="FFFFFF"/>
      </a:lt1>
      <a:dk2>
        <a:srgbClr val="768692"/>
      </a:dk2>
      <a:lt2>
        <a:srgbClr val="8DA3C2"/>
      </a:lt2>
      <a:accent1>
        <a:srgbClr val="005EB8"/>
      </a:accent1>
      <a:accent2>
        <a:srgbClr val="AE2473"/>
      </a:accent2>
      <a:accent3>
        <a:srgbClr val="FFB81C"/>
      </a:accent3>
      <a:accent4>
        <a:srgbClr val="78BE20"/>
      </a:accent4>
      <a:accent5>
        <a:srgbClr val="00A399"/>
      </a:accent5>
      <a:accent6>
        <a:srgbClr val="330071"/>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FT_PP_Template_STANDARD_FINAL_09022023.pptx" id="{BB0DD8C3-AD3C-48F6-A10A-6957A5CB073F}" vid="{64C5FACF-EDEE-4518-8961-D5F392359356}"/>
    </a:ext>
  </a:extLst>
</a:theme>
</file>

<file path=ppt/theme/theme2.xml><?xml version="1.0" encoding="utf-8"?>
<a:theme xmlns:a="http://schemas.openxmlformats.org/drawingml/2006/main" name="3_Office Theme">
  <a:themeElements>
    <a:clrScheme name="Improving Together">
      <a:dk1>
        <a:srgbClr val="231F20"/>
      </a:dk1>
      <a:lt1>
        <a:srgbClr val="FFFFFF"/>
      </a:lt1>
      <a:dk2>
        <a:srgbClr val="768692"/>
      </a:dk2>
      <a:lt2>
        <a:srgbClr val="8DA3C2"/>
      </a:lt2>
      <a:accent1>
        <a:srgbClr val="005EB8"/>
      </a:accent1>
      <a:accent2>
        <a:srgbClr val="AE2473"/>
      </a:accent2>
      <a:accent3>
        <a:srgbClr val="FFB81C"/>
      </a:accent3>
      <a:accent4>
        <a:srgbClr val="78BE20"/>
      </a:accent4>
      <a:accent5>
        <a:srgbClr val="00A399"/>
      </a:accent5>
      <a:accent6>
        <a:srgbClr val="330071"/>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FT_PP_Template_STANDARD_FINAL_09022023.pptx" id="{BB0DD8C3-AD3C-48F6-A10A-6957A5CB073F}" vid="{13D3B755-4490-4DD8-B48C-077E64EE2687}"/>
    </a:ext>
  </a:extLst>
</a:theme>
</file>

<file path=ppt/theme/theme3.xml><?xml version="1.0" encoding="utf-8"?>
<a:theme xmlns:a="http://schemas.openxmlformats.org/drawingml/2006/main" name="4_Office Theme">
  <a:themeElements>
    <a:clrScheme name="Improving Together">
      <a:dk1>
        <a:srgbClr val="231F20"/>
      </a:dk1>
      <a:lt1>
        <a:srgbClr val="FFFFFF"/>
      </a:lt1>
      <a:dk2>
        <a:srgbClr val="768692"/>
      </a:dk2>
      <a:lt2>
        <a:srgbClr val="8DA3C2"/>
      </a:lt2>
      <a:accent1>
        <a:srgbClr val="005EB8"/>
      </a:accent1>
      <a:accent2>
        <a:srgbClr val="AE2473"/>
      </a:accent2>
      <a:accent3>
        <a:srgbClr val="FFB81C"/>
      </a:accent3>
      <a:accent4>
        <a:srgbClr val="78BE20"/>
      </a:accent4>
      <a:accent5>
        <a:srgbClr val="00A399"/>
      </a:accent5>
      <a:accent6>
        <a:srgbClr val="330071"/>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FT_PP_Template_STANDARD_FINAL_09022023  -  Read-Only" id="{0858ADB5-53FD-4D1B-80D9-5D9CB1BA0A5F}" vid="{BE8F9A90-77C2-48F5-88D7-109C4F90C9C7}"/>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1891</TotalTime>
  <Words>1002</Words>
  <Application>Microsoft Office PowerPoint</Application>
  <PresentationFormat>Widescreen</PresentationFormat>
  <Paragraphs>117</Paragraphs>
  <Slides>5</Slides>
  <Notes>2</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5</vt:i4>
      </vt:variant>
    </vt:vector>
  </HeadingPairs>
  <TitlesOfParts>
    <vt:vector size="12" baseType="lpstr">
      <vt:lpstr>Arial</vt:lpstr>
      <vt:lpstr>Calibri</vt:lpstr>
      <vt:lpstr>Google Sans</vt:lpstr>
      <vt:lpstr>Wingdings</vt:lpstr>
      <vt:lpstr>2_Office Theme</vt:lpstr>
      <vt:lpstr>3_Office Theme</vt:lpstr>
      <vt:lpstr>4_Office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Current Complaint Process</dc:title>
  <dc:creator>ALDRIDGE, Victoria (SALISBURY NHS FOUNDATION TRUST)</dc:creator>
  <cp:lastModifiedBy>ALDRIDGE, Victoria (SALISBURY NHS FOUNDATION TRUST)</cp:lastModifiedBy>
  <cp:revision>17</cp:revision>
  <dcterms:created xsi:type="dcterms:W3CDTF">2023-11-21T16:41:17Z</dcterms:created>
  <dcterms:modified xsi:type="dcterms:W3CDTF">2024-02-07T15:49:53Z</dcterms:modified>
</cp:coreProperties>
</file>